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7"/>
  </p:notesMasterIdLst>
  <p:sldIdLst>
    <p:sldId id="256" r:id="rId2"/>
    <p:sldId id="278" r:id="rId3"/>
    <p:sldId id="257" r:id="rId4"/>
    <p:sldId id="258" r:id="rId5"/>
    <p:sldId id="259" r:id="rId6"/>
    <p:sldId id="260" r:id="rId7"/>
    <p:sldId id="261" r:id="rId8"/>
    <p:sldId id="262" r:id="rId9"/>
    <p:sldId id="279" r:id="rId10"/>
    <p:sldId id="263" r:id="rId11"/>
    <p:sldId id="264" r:id="rId12"/>
    <p:sldId id="265" r:id="rId13"/>
    <p:sldId id="266" r:id="rId14"/>
    <p:sldId id="267" r:id="rId15"/>
    <p:sldId id="268" r:id="rId16"/>
    <p:sldId id="269" r:id="rId17"/>
    <p:sldId id="271" r:id="rId18"/>
    <p:sldId id="272" r:id="rId19"/>
    <p:sldId id="273" r:id="rId20"/>
    <p:sldId id="270" r:id="rId21"/>
    <p:sldId id="274" r:id="rId22"/>
    <p:sldId id="275" r:id="rId23"/>
    <p:sldId id="276" r:id="rId24"/>
    <p:sldId id="280" r:id="rId25"/>
    <p:sldId id="281" r:id="rId26"/>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4291" autoAdjust="0"/>
  </p:normalViewPr>
  <p:slideViewPr>
    <p:cSldViewPr snapToGrid="0">
      <p:cViewPr varScale="1">
        <p:scale>
          <a:sx n="86" d="100"/>
          <a:sy n="86" d="100"/>
        </p:scale>
        <p:origin x="46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s-ES_tradnl" dirty="0"/>
          </a:p>
        </p:txBody>
      </p:sp>
      <p:sp>
        <p:nvSpPr>
          <p:cNvPr id="3" name="Marcador de fecha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714978CF-AC37-4FE0-A0EB-404E80F2B459}" type="datetimeFigureOut">
              <a:rPr lang="es-ES_tradnl" smtClean="0"/>
              <a:t>14/10/2020</a:t>
            </a:fld>
            <a:endParaRPr lang="es-ES_tradnl" dirty="0"/>
          </a:p>
        </p:txBody>
      </p:sp>
      <p:sp>
        <p:nvSpPr>
          <p:cNvPr id="4" name="Marcador de imagen de diapositiva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s-ES_tradnl" dirty="0"/>
          </a:p>
        </p:txBody>
      </p:sp>
      <p:sp>
        <p:nvSpPr>
          <p:cNvPr id="5" name="Marcador de notas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Marcador de pie de página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s-ES_tradnl" dirty="0"/>
          </a:p>
        </p:txBody>
      </p:sp>
      <p:sp>
        <p:nvSpPr>
          <p:cNvPr id="7" name="Marcador de número de diapositiva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74A2E733-1741-4E26-9C53-474405FEEEF0}" type="slidenum">
              <a:rPr lang="es-ES_tradnl" smtClean="0"/>
              <a:t>‹Nº›</a:t>
            </a:fld>
            <a:endParaRPr lang="es-ES_tradnl" dirty="0"/>
          </a:p>
        </p:txBody>
      </p:sp>
    </p:spTree>
    <p:extLst>
      <p:ext uri="{BB962C8B-B14F-4D97-AF65-F5344CB8AC3E}">
        <p14:creationId xmlns:p14="http://schemas.microsoft.com/office/powerpoint/2010/main" val="601298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r>
              <a:rPr lang="es-ES_tradnl" dirty="0"/>
              <a:t>11/10/2019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r>
              <a:rPr lang="es-ES_tradnl" dirty="0"/>
              <a:t>11/10/2019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r>
              <a:rPr lang="es-ES_tradnl" dirty="0"/>
              <a:t>11/10/2019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r>
              <a:rPr lang="es-ES_tradnl" dirty="0"/>
              <a:t>11/10/2019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r>
              <a:rPr lang="es-ES_tradnl" dirty="0"/>
              <a:t>11/10/2019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r>
              <a:rPr lang="es-ES_tradnl" dirty="0"/>
              <a:t>11/10/2019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r>
              <a:rPr lang="es-ES_tradnl" dirty="0"/>
              <a:t>11/10/2019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r>
              <a:rPr lang="es-ES_tradnl" dirty="0"/>
              <a:t>11/10/2019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r>
              <a:rPr lang="es-ES_tradnl" dirty="0"/>
              <a:t>11/10/2019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r>
              <a:rPr lang="es-ES_tradnl" dirty="0"/>
              <a:t>11/10/2019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r>
              <a:rPr lang="es-ES_tradnl" dirty="0"/>
              <a:t>11/10/2019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r>
              <a:rPr lang="es-ES_tradnl" dirty="0"/>
              <a:t>11/10/2019</a:t>
            </a:r>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r>
              <a:rPr lang="es-ES_tradnl" dirty="0"/>
              <a:t>11/10/2019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s-ES_tradnl" dirty="0"/>
              <a:t>11/10/2019</a:t>
            </a:r>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r>
              <a:rPr lang="es-ES_tradnl" dirty="0"/>
              <a:t>11/10/2019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r>
              <a:rPr lang="es-ES_tradnl" dirty="0"/>
              <a:t>11/10/2019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s-ES_tradnl" dirty="0"/>
              <a:t>11/10/2019</a:t>
            </a:r>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0DB94B-1F69-4CDA-8E38-B2C4069A7380}"/>
              </a:ext>
            </a:extLst>
          </p:cNvPr>
          <p:cNvSpPr>
            <a:spLocks noGrp="1"/>
          </p:cNvSpPr>
          <p:nvPr>
            <p:ph type="ctrTitle"/>
          </p:nvPr>
        </p:nvSpPr>
        <p:spPr/>
        <p:txBody>
          <a:bodyPr/>
          <a:lstStyle/>
          <a:p>
            <a:r>
              <a:rPr lang="es-ES" dirty="0"/>
              <a:t>MONOGRÁFICO DEL REMUNERADO</a:t>
            </a:r>
            <a:endParaRPr lang="es-ES_tradnl" dirty="0"/>
          </a:p>
        </p:txBody>
      </p:sp>
      <p:sp>
        <p:nvSpPr>
          <p:cNvPr id="3" name="Subtítulo 2">
            <a:extLst>
              <a:ext uri="{FF2B5EF4-FFF2-40B4-BE49-F238E27FC236}">
                <a16:creationId xmlns:a16="http://schemas.microsoft.com/office/drawing/2014/main" id="{7664E1BB-D860-47D9-8AAD-34062E9294B5}"/>
              </a:ext>
            </a:extLst>
          </p:cNvPr>
          <p:cNvSpPr>
            <a:spLocks noGrp="1"/>
          </p:cNvSpPr>
          <p:nvPr>
            <p:ph type="subTitle" idx="1"/>
          </p:nvPr>
        </p:nvSpPr>
        <p:spPr>
          <a:xfrm>
            <a:off x="3111500" y="5755279"/>
            <a:ext cx="8915399" cy="963021"/>
          </a:xfrm>
        </p:spPr>
        <p:txBody>
          <a:bodyPr/>
          <a:lstStyle/>
          <a:p>
            <a:pPr algn="r"/>
            <a:r>
              <a:rPr lang="es-ES" dirty="0"/>
              <a:t>Elaborado por Asociación Acógeles</a:t>
            </a:r>
          </a:p>
          <a:p>
            <a:pPr algn="r"/>
            <a:r>
              <a:rPr lang="es-ES" dirty="0"/>
              <a:t>Octubre 2019</a:t>
            </a:r>
            <a:endParaRPr lang="es-ES_tradnl" dirty="0"/>
          </a:p>
        </p:txBody>
      </p:sp>
    </p:spTree>
    <p:extLst>
      <p:ext uri="{BB962C8B-B14F-4D97-AF65-F5344CB8AC3E}">
        <p14:creationId xmlns:p14="http://schemas.microsoft.com/office/powerpoint/2010/main" val="1147802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5581C6-0D56-4417-A33F-9E1A22113EE4}"/>
              </a:ext>
            </a:extLst>
          </p:cNvPr>
          <p:cNvSpPr>
            <a:spLocks noGrp="1"/>
          </p:cNvSpPr>
          <p:nvPr>
            <p:ph type="title"/>
          </p:nvPr>
        </p:nvSpPr>
        <p:spPr/>
        <p:txBody>
          <a:bodyPr/>
          <a:lstStyle/>
          <a:p>
            <a:r>
              <a:rPr lang="es-ES" dirty="0"/>
              <a:t>Artículo 7</a:t>
            </a:r>
            <a:endParaRPr lang="es-ES_tradnl" dirty="0"/>
          </a:p>
        </p:txBody>
      </p:sp>
      <p:sp>
        <p:nvSpPr>
          <p:cNvPr id="3" name="Marcador de texto 2">
            <a:extLst>
              <a:ext uri="{FF2B5EF4-FFF2-40B4-BE49-F238E27FC236}">
                <a16:creationId xmlns:a16="http://schemas.microsoft.com/office/drawing/2014/main" id="{FBB331A8-AC24-4B42-9BC5-044E469EBFE5}"/>
              </a:ext>
            </a:extLst>
          </p:cNvPr>
          <p:cNvSpPr>
            <a:spLocks noGrp="1"/>
          </p:cNvSpPr>
          <p:nvPr>
            <p:ph type="body" idx="1"/>
          </p:nvPr>
        </p:nvSpPr>
        <p:spPr>
          <a:xfrm>
            <a:off x="2939373" y="1371114"/>
            <a:ext cx="3992732" cy="576262"/>
          </a:xfrm>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F09F6F99-429B-4A0D-ADCA-5C64BBC1C3A9}"/>
              </a:ext>
            </a:extLst>
          </p:cNvPr>
          <p:cNvSpPr>
            <a:spLocks noGrp="1"/>
          </p:cNvSpPr>
          <p:nvPr>
            <p:ph sz="half" idx="2"/>
          </p:nvPr>
        </p:nvSpPr>
        <p:spPr>
          <a:xfrm>
            <a:off x="1925053" y="1983469"/>
            <a:ext cx="5329990" cy="4730152"/>
          </a:xfrm>
        </p:spPr>
        <p:txBody>
          <a:bodyPr>
            <a:noAutofit/>
          </a:bodyPr>
          <a:lstStyle/>
          <a:p>
            <a:r>
              <a:rPr lang="es-ES" sz="1400" dirty="0"/>
              <a:t>Acogimiento simple o permanente con familia acogedora profesionalizada. </a:t>
            </a:r>
          </a:p>
          <a:p>
            <a:pPr lvl="1">
              <a:buFont typeface="Arial" panose="020B0604020202020204" pitchFamily="34" charset="0"/>
              <a:buChar char="•"/>
            </a:pPr>
            <a:r>
              <a:rPr lang="es-ES" sz="1050" dirty="0"/>
              <a:t>1. El acogimiento simple o permanente en familia acogedora profesionalizada se formaliza con personas físicas inscritas en el Registro de Solicitantes de Acogimiento y Adopción de Andalucía y que hayan sido calificadas para este </a:t>
            </a:r>
            <a:r>
              <a:rPr lang="es-ES" sz="1050" dirty="0">
                <a:highlight>
                  <a:srgbClr val="00FFFF"/>
                </a:highlight>
              </a:rPr>
              <a:t>acogimiento remunerado </a:t>
            </a:r>
            <a:r>
              <a:rPr lang="es-ES" sz="1050" dirty="0"/>
              <a:t>por la Comisión Provincial de Medidas de Protección.</a:t>
            </a:r>
          </a:p>
          <a:p>
            <a:pPr lvl="1">
              <a:buFont typeface="Arial" panose="020B0604020202020204" pitchFamily="34" charset="0"/>
              <a:buChar char="•"/>
            </a:pPr>
            <a:r>
              <a:rPr lang="es-ES" sz="1050" dirty="0"/>
              <a:t>2. La finalidad de este acogimiento es atender de manera cualificada las necesidades básicas y específicas del menor, en un ambiente familiar adecuado, durante el tiempo necesario, y conforme a los criterios establecidos en el plan de integración familiar y social del menor. </a:t>
            </a:r>
          </a:p>
          <a:p>
            <a:pPr lvl="1">
              <a:buFont typeface="Arial" panose="020B0604020202020204" pitchFamily="34" charset="0"/>
              <a:buChar char="•"/>
            </a:pPr>
            <a:r>
              <a:rPr lang="es-ES" sz="1050" dirty="0"/>
              <a:t>3. Las familias acogedoras profesionalizadas deberán reunir, además de los requisitos establecidos con carácter general para el acogimiento familiar simple o permanente, los siguientes requisitos específicos:</a:t>
            </a:r>
          </a:p>
          <a:p>
            <a:pPr lvl="2">
              <a:buFont typeface="Courier New" panose="02070309020205020404" pitchFamily="49" charset="0"/>
              <a:buChar char="o"/>
            </a:pPr>
            <a:r>
              <a:rPr lang="es-ES" sz="900" dirty="0"/>
              <a:t>a) Al menos una de las personas acogedoras deberá acreditar una formación adecuada para asumir el acogimiento de menores con necesidades especiales, debido a su enfermedad grave, trastorno de conducta, discapacidad física, sensorial o psíquica, procedencia de la inmigración, o menores que precisen apoyo especial debido a los malos tratos o abusos sexuales sufridos. </a:t>
            </a:r>
          </a:p>
          <a:p>
            <a:pPr lvl="2">
              <a:buFont typeface="Courier New" panose="02070309020205020404" pitchFamily="49" charset="0"/>
              <a:buChar char="o"/>
            </a:pPr>
            <a:r>
              <a:rPr lang="es-ES" sz="900" dirty="0"/>
              <a:t>b) La persona acogedora o un miembro de la pareja acogedora, en su caso, mantendrá la disponibilidad necesaria para la atención y cuidado de estos menores.</a:t>
            </a:r>
            <a:endParaRPr lang="es-ES_tradnl" sz="900" dirty="0"/>
          </a:p>
        </p:txBody>
      </p:sp>
      <p:sp>
        <p:nvSpPr>
          <p:cNvPr id="5" name="Marcador de texto 4">
            <a:extLst>
              <a:ext uri="{FF2B5EF4-FFF2-40B4-BE49-F238E27FC236}">
                <a16:creationId xmlns:a16="http://schemas.microsoft.com/office/drawing/2014/main" id="{29F6C293-C164-4003-9C80-CD591ECA4C1B}"/>
              </a:ext>
            </a:extLst>
          </p:cNvPr>
          <p:cNvSpPr>
            <a:spLocks noGrp="1"/>
          </p:cNvSpPr>
          <p:nvPr>
            <p:ph type="body" sz="quarter" idx="3"/>
          </p:nvPr>
        </p:nvSpPr>
        <p:spPr>
          <a:xfrm>
            <a:off x="7506629" y="1367886"/>
            <a:ext cx="3999001" cy="576262"/>
          </a:xfrm>
        </p:spPr>
        <p:txBody>
          <a:bodyPr/>
          <a:lstStyle/>
          <a:p>
            <a:r>
              <a:rPr lang="es-ES" dirty="0"/>
              <a:t>2017</a:t>
            </a:r>
            <a:endParaRPr lang="es-ES_tradnl" dirty="0"/>
          </a:p>
        </p:txBody>
      </p:sp>
      <p:sp>
        <p:nvSpPr>
          <p:cNvPr id="6" name="Marcador de contenido 5">
            <a:extLst>
              <a:ext uri="{FF2B5EF4-FFF2-40B4-BE49-F238E27FC236}">
                <a16:creationId xmlns:a16="http://schemas.microsoft.com/office/drawing/2014/main" id="{B2A3849F-4558-4D07-A684-5FA2C92BCECE}"/>
              </a:ext>
            </a:extLst>
          </p:cNvPr>
          <p:cNvSpPr>
            <a:spLocks noGrp="1"/>
          </p:cNvSpPr>
          <p:nvPr>
            <p:ph sz="quarter" idx="4"/>
          </p:nvPr>
        </p:nvSpPr>
        <p:spPr>
          <a:xfrm>
            <a:off x="7166957" y="1980243"/>
            <a:ext cx="4338674" cy="3354060"/>
          </a:xfrm>
        </p:spPr>
        <p:txBody>
          <a:bodyPr>
            <a:normAutofit/>
          </a:bodyPr>
          <a:lstStyle/>
          <a:p>
            <a:r>
              <a:rPr lang="es-ES" dirty="0">
                <a:solidFill>
                  <a:srgbClr val="FF0000"/>
                </a:solidFill>
              </a:rPr>
              <a:t>SIN MODIFICACIONES</a:t>
            </a:r>
            <a:endParaRPr lang="es-ES_tradnl" dirty="0">
              <a:solidFill>
                <a:srgbClr val="FF0000"/>
              </a:solidFill>
            </a:endParaRPr>
          </a:p>
          <a:p>
            <a:endParaRPr lang="es-ES_tradnl" dirty="0"/>
          </a:p>
        </p:txBody>
      </p:sp>
      <p:sp>
        <p:nvSpPr>
          <p:cNvPr id="10" name="Marcador de fecha 9">
            <a:extLst>
              <a:ext uri="{FF2B5EF4-FFF2-40B4-BE49-F238E27FC236}">
                <a16:creationId xmlns:a16="http://schemas.microsoft.com/office/drawing/2014/main" id="{5DE7C4AF-71E9-4D5F-9FD5-47FE5FCC2BE4}"/>
              </a:ext>
            </a:extLst>
          </p:cNvPr>
          <p:cNvSpPr>
            <a:spLocks noGrp="1"/>
          </p:cNvSpPr>
          <p:nvPr>
            <p:ph type="dt" sz="half" idx="10"/>
          </p:nvPr>
        </p:nvSpPr>
        <p:spPr/>
        <p:txBody>
          <a:bodyPr/>
          <a:lstStyle/>
          <a:p>
            <a:r>
              <a:rPr lang="es-ES_tradnl" dirty="0"/>
              <a:t>11/10/2019</a:t>
            </a:r>
            <a:endParaRPr lang="en-US" dirty="0"/>
          </a:p>
        </p:txBody>
      </p:sp>
      <p:sp>
        <p:nvSpPr>
          <p:cNvPr id="11" name="Marcador de número de diapositiva 10">
            <a:extLst>
              <a:ext uri="{FF2B5EF4-FFF2-40B4-BE49-F238E27FC236}">
                <a16:creationId xmlns:a16="http://schemas.microsoft.com/office/drawing/2014/main" id="{0290B63C-A253-4C92-AAD2-F8207CB4B66A}"/>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
        <p:nvSpPr>
          <p:cNvPr id="12" name="Rectángulo 11">
            <a:extLst>
              <a:ext uri="{FF2B5EF4-FFF2-40B4-BE49-F238E27FC236}">
                <a16:creationId xmlns:a16="http://schemas.microsoft.com/office/drawing/2014/main" id="{6E8F1931-77FF-425C-B64B-73ABF0B07DE9}"/>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2807476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D6F617-29DF-4278-8730-EDEF664453D8}"/>
              </a:ext>
            </a:extLst>
          </p:cNvPr>
          <p:cNvSpPr>
            <a:spLocks noGrp="1"/>
          </p:cNvSpPr>
          <p:nvPr>
            <p:ph type="title"/>
          </p:nvPr>
        </p:nvSpPr>
        <p:spPr/>
        <p:txBody>
          <a:bodyPr/>
          <a:lstStyle/>
          <a:p>
            <a:r>
              <a:rPr lang="es-ES" dirty="0"/>
              <a:t>Artículo 8</a:t>
            </a:r>
            <a:endParaRPr lang="es-ES_tradnl" dirty="0"/>
          </a:p>
        </p:txBody>
      </p:sp>
      <p:sp>
        <p:nvSpPr>
          <p:cNvPr id="3" name="Marcador de texto 2">
            <a:extLst>
              <a:ext uri="{FF2B5EF4-FFF2-40B4-BE49-F238E27FC236}">
                <a16:creationId xmlns:a16="http://schemas.microsoft.com/office/drawing/2014/main" id="{FA080083-ECFF-456E-B1A4-F0DE6D96CA28}"/>
              </a:ext>
            </a:extLst>
          </p:cNvPr>
          <p:cNvSpPr>
            <a:spLocks noGrp="1"/>
          </p:cNvSpPr>
          <p:nvPr>
            <p:ph type="body" idx="1"/>
          </p:nvPr>
        </p:nvSpPr>
        <p:spPr>
          <a:xfrm>
            <a:off x="2939373" y="1286906"/>
            <a:ext cx="3992732" cy="576262"/>
          </a:xfrm>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D12515DA-5294-4EFE-9E6F-A63566A0470F}"/>
              </a:ext>
            </a:extLst>
          </p:cNvPr>
          <p:cNvSpPr>
            <a:spLocks noGrp="1"/>
          </p:cNvSpPr>
          <p:nvPr>
            <p:ph sz="half" idx="2"/>
          </p:nvPr>
        </p:nvSpPr>
        <p:spPr>
          <a:xfrm>
            <a:off x="2177716" y="1863168"/>
            <a:ext cx="4656222" cy="4778263"/>
          </a:xfrm>
        </p:spPr>
        <p:txBody>
          <a:bodyPr>
            <a:normAutofit fontScale="77500" lnSpcReduction="20000"/>
          </a:bodyPr>
          <a:lstStyle/>
          <a:p>
            <a:r>
              <a:rPr lang="es-ES" dirty="0"/>
              <a:t>Obligaciones de los acogedores. A los efectos previstos en la presente Orden, los acogedores tendrán las siguientes obligaciones:</a:t>
            </a:r>
          </a:p>
          <a:p>
            <a:pPr lvl="1">
              <a:buFont typeface="Arial" panose="020B0604020202020204" pitchFamily="34" charset="0"/>
              <a:buChar char="•"/>
            </a:pPr>
            <a:r>
              <a:rPr lang="es-ES" dirty="0"/>
              <a:t>a) Realizar las funciones inherentes a la guarda que fundamenta la concesión de la prestación. </a:t>
            </a:r>
          </a:p>
          <a:p>
            <a:pPr lvl="1">
              <a:buFont typeface="Arial" panose="020B0604020202020204" pitchFamily="34" charset="0"/>
              <a:buChar char="•"/>
            </a:pPr>
            <a:r>
              <a:rPr lang="es-ES" dirty="0"/>
              <a:t>b) Acreditar el cumplimiento de los requisitos y condiciones que determinaron la concesión de la prestación, así como destinar la misma a la finalidad para la que se concede. </a:t>
            </a:r>
          </a:p>
          <a:p>
            <a:pPr lvl="1">
              <a:buFont typeface="Arial" panose="020B0604020202020204" pitchFamily="34" charset="0"/>
              <a:buChar char="•"/>
            </a:pPr>
            <a:r>
              <a:rPr lang="es-ES" dirty="0"/>
              <a:t>c) Comunicar cualquier cambio de circunstancias que pudiera afectar a la continuidad de la prestación o cuantía de la misma. </a:t>
            </a:r>
          </a:p>
          <a:p>
            <a:pPr lvl="1">
              <a:buFont typeface="Arial" panose="020B0604020202020204" pitchFamily="34" charset="0"/>
              <a:buChar char="•"/>
            </a:pPr>
            <a:r>
              <a:rPr lang="es-ES" dirty="0"/>
              <a:t>d) Comunicar la obtención de subvenciones o ayudas para la misma finalidad procedente de cualquier Administración o Ente Público o Privado.</a:t>
            </a:r>
          </a:p>
          <a:p>
            <a:pPr lvl="1">
              <a:buFont typeface="Arial" panose="020B0604020202020204" pitchFamily="34" charset="0"/>
              <a:buChar char="•"/>
            </a:pPr>
            <a:r>
              <a:rPr lang="es-ES" dirty="0"/>
              <a:t>e) Aportar la justificación que la Administración le requiera en sus funciones de control financiero e inspección. </a:t>
            </a:r>
          </a:p>
          <a:p>
            <a:pPr lvl="1">
              <a:buFont typeface="Arial" panose="020B0604020202020204" pitchFamily="34" charset="0"/>
              <a:buChar char="•"/>
            </a:pPr>
            <a:r>
              <a:rPr lang="es-ES" dirty="0"/>
              <a:t>f) Devolver las cantidades indebidamente percibidas</a:t>
            </a:r>
            <a:endParaRPr lang="es-ES_tradnl" dirty="0"/>
          </a:p>
        </p:txBody>
      </p:sp>
      <p:sp>
        <p:nvSpPr>
          <p:cNvPr id="6" name="Marcador de contenido 5">
            <a:extLst>
              <a:ext uri="{FF2B5EF4-FFF2-40B4-BE49-F238E27FC236}">
                <a16:creationId xmlns:a16="http://schemas.microsoft.com/office/drawing/2014/main" id="{4824D356-8D16-444D-9DB1-362308F4A9F4}"/>
              </a:ext>
            </a:extLst>
          </p:cNvPr>
          <p:cNvSpPr>
            <a:spLocks noGrp="1"/>
          </p:cNvSpPr>
          <p:nvPr>
            <p:ph sz="quarter" idx="4"/>
          </p:nvPr>
        </p:nvSpPr>
        <p:spPr>
          <a:xfrm>
            <a:off x="7166957" y="1859941"/>
            <a:ext cx="4338674" cy="3354060"/>
          </a:xfrm>
        </p:spPr>
        <p:txBody>
          <a:bodyPr>
            <a:normAutofit fontScale="77500" lnSpcReduction="20000"/>
          </a:bodyPr>
          <a:lstStyle/>
          <a:p>
            <a:r>
              <a:rPr lang="es-ES" dirty="0">
                <a:solidFill>
                  <a:srgbClr val="FF0000"/>
                </a:solidFill>
              </a:rPr>
              <a:t>SIN MODIFICACIONES</a:t>
            </a:r>
            <a:endParaRPr lang="es-ES_tradnl" dirty="0">
              <a:solidFill>
                <a:srgbClr val="FF0000"/>
              </a:solidFill>
            </a:endParaRPr>
          </a:p>
          <a:p>
            <a:endParaRPr lang="es-ES_tradnl" dirty="0"/>
          </a:p>
        </p:txBody>
      </p:sp>
      <p:sp>
        <p:nvSpPr>
          <p:cNvPr id="7" name="Marcador de texto 4">
            <a:extLst>
              <a:ext uri="{FF2B5EF4-FFF2-40B4-BE49-F238E27FC236}">
                <a16:creationId xmlns:a16="http://schemas.microsoft.com/office/drawing/2014/main" id="{FD1E2ED4-F7F4-48ED-BBC9-A06D5DC4ACB8}"/>
              </a:ext>
            </a:extLst>
          </p:cNvPr>
          <p:cNvSpPr>
            <a:spLocks noGrp="1"/>
          </p:cNvSpPr>
          <p:nvPr>
            <p:ph type="body" sz="quarter" idx="3"/>
          </p:nvPr>
        </p:nvSpPr>
        <p:spPr>
          <a:xfrm>
            <a:off x="7507288" y="1284291"/>
            <a:ext cx="3998912" cy="576262"/>
          </a:xfrm>
        </p:spPr>
        <p:txBody>
          <a:bodyPr/>
          <a:lstStyle/>
          <a:p>
            <a:r>
              <a:rPr lang="es-ES" dirty="0"/>
              <a:t>2017</a:t>
            </a:r>
            <a:endParaRPr lang="es-ES_tradnl" dirty="0"/>
          </a:p>
        </p:txBody>
      </p:sp>
      <p:sp>
        <p:nvSpPr>
          <p:cNvPr id="9" name="Marcador de fecha 8">
            <a:extLst>
              <a:ext uri="{FF2B5EF4-FFF2-40B4-BE49-F238E27FC236}">
                <a16:creationId xmlns:a16="http://schemas.microsoft.com/office/drawing/2014/main" id="{6DF884D5-D962-4C2C-B914-F6A545BF6FDA}"/>
              </a:ext>
            </a:extLst>
          </p:cNvPr>
          <p:cNvSpPr>
            <a:spLocks noGrp="1"/>
          </p:cNvSpPr>
          <p:nvPr>
            <p:ph type="dt" sz="half" idx="10"/>
          </p:nvPr>
        </p:nvSpPr>
        <p:spPr/>
        <p:txBody>
          <a:bodyPr/>
          <a:lstStyle/>
          <a:p>
            <a:r>
              <a:rPr lang="es-ES_tradnl" dirty="0"/>
              <a:t>11/10/2019</a:t>
            </a:r>
            <a:endParaRPr lang="en-US" dirty="0"/>
          </a:p>
        </p:txBody>
      </p:sp>
      <p:sp>
        <p:nvSpPr>
          <p:cNvPr id="10" name="Marcador de número de diapositiva 9">
            <a:extLst>
              <a:ext uri="{FF2B5EF4-FFF2-40B4-BE49-F238E27FC236}">
                <a16:creationId xmlns:a16="http://schemas.microsoft.com/office/drawing/2014/main" id="{8FD16BFE-DCD4-4F53-AD14-14F80FDC1ADD}"/>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
        <p:nvSpPr>
          <p:cNvPr id="11" name="Rectángulo 10">
            <a:extLst>
              <a:ext uri="{FF2B5EF4-FFF2-40B4-BE49-F238E27FC236}">
                <a16:creationId xmlns:a16="http://schemas.microsoft.com/office/drawing/2014/main" id="{5828746C-4C62-478F-859F-12F9DBF96801}"/>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2382226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8B9539-17D9-4F28-AE7F-63CB66CB1084}"/>
              </a:ext>
            </a:extLst>
          </p:cNvPr>
          <p:cNvSpPr>
            <a:spLocks noGrp="1"/>
          </p:cNvSpPr>
          <p:nvPr>
            <p:ph type="title"/>
          </p:nvPr>
        </p:nvSpPr>
        <p:spPr>
          <a:xfrm>
            <a:off x="2592924" y="359070"/>
            <a:ext cx="8911687" cy="1280890"/>
          </a:xfrm>
        </p:spPr>
        <p:txBody>
          <a:bodyPr/>
          <a:lstStyle/>
          <a:p>
            <a:r>
              <a:rPr lang="es-ES" dirty="0"/>
              <a:t>Artículo 9</a:t>
            </a:r>
            <a:endParaRPr lang="es-ES_tradnl" dirty="0"/>
          </a:p>
        </p:txBody>
      </p:sp>
      <p:sp>
        <p:nvSpPr>
          <p:cNvPr id="3" name="Marcador de texto 2">
            <a:extLst>
              <a:ext uri="{FF2B5EF4-FFF2-40B4-BE49-F238E27FC236}">
                <a16:creationId xmlns:a16="http://schemas.microsoft.com/office/drawing/2014/main" id="{454F8BF9-224F-4629-98B3-31F7AA95C5E8}"/>
              </a:ext>
            </a:extLst>
          </p:cNvPr>
          <p:cNvSpPr>
            <a:spLocks noGrp="1"/>
          </p:cNvSpPr>
          <p:nvPr>
            <p:ph type="body" idx="1"/>
          </p:nvPr>
        </p:nvSpPr>
        <p:spPr>
          <a:xfrm>
            <a:off x="2939373" y="901554"/>
            <a:ext cx="3992732" cy="576262"/>
          </a:xfrm>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F0FD92D5-9383-4C62-ABB2-B9BBF57F3FED}"/>
              </a:ext>
            </a:extLst>
          </p:cNvPr>
          <p:cNvSpPr>
            <a:spLocks noGrp="1"/>
          </p:cNvSpPr>
          <p:nvPr>
            <p:ph sz="half" idx="2"/>
          </p:nvPr>
        </p:nvSpPr>
        <p:spPr>
          <a:xfrm>
            <a:off x="1094585" y="1437433"/>
            <a:ext cx="5524411" cy="5175404"/>
          </a:xfrm>
        </p:spPr>
        <p:txBody>
          <a:bodyPr>
            <a:noAutofit/>
          </a:bodyPr>
          <a:lstStyle/>
          <a:p>
            <a:r>
              <a:rPr lang="es-ES" sz="900" dirty="0"/>
              <a:t>Modalidades y cuantías de las prestaciones. </a:t>
            </a:r>
          </a:p>
          <a:p>
            <a:pPr lvl="1">
              <a:buFont typeface="Arial" panose="020B0604020202020204" pitchFamily="34" charset="0"/>
              <a:buChar char="•"/>
            </a:pPr>
            <a:r>
              <a:rPr lang="es-ES" sz="900" dirty="0"/>
              <a:t>1. Las prestaciones reguladas en la presente Orden se percibirán en las siguientes modalidades:</a:t>
            </a:r>
          </a:p>
          <a:p>
            <a:pPr lvl="2">
              <a:buFont typeface="Courier New" panose="02070309020205020404" pitchFamily="49" charset="0"/>
              <a:buChar char="o"/>
            </a:pPr>
            <a:r>
              <a:rPr lang="es-ES" sz="900" dirty="0"/>
              <a:t>a) Prestación básica. Tiene por objeto atender los gastos de manutención de carácter periódico, derivados de la obligación de cuidar, alimentar y educar al menor, estableciéndose las siguientes cuantías:</a:t>
            </a:r>
          </a:p>
          <a:p>
            <a:pPr lvl="3">
              <a:buFont typeface="Wingdings" panose="05000000000000000000" pitchFamily="2" charset="2"/>
              <a:buChar char="v"/>
            </a:pPr>
            <a:r>
              <a:rPr lang="es-ES" sz="900" dirty="0">
                <a:highlight>
                  <a:srgbClr val="FFFF00"/>
                </a:highlight>
              </a:rPr>
              <a:t>- Primer menor: 250 euros mensuales. </a:t>
            </a:r>
          </a:p>
          <a:p>
            <a:pPr lvl="3">
              <a:buFont typeface="Wingdings" panose="05000000000000000000" pitchFamily="2" charset="2"/>
              <a:buChar char="v"/>
            </a:pPr>
            <a:r>
              <a:rPr lang="es-ES" sz="900" dirty="0">
                <a:highlight>
                  <a:srgbClr val="FFFF00"/>
                </a:highlight>
              </a:rPr>
              <a:t>- Segundo menor: 200 euros mensuales. </a:t>
            </a:r>
          </a:p>
          <a:p>
            <a:pPr lvl="3">
              <a:buFont typeface="Wingdings" panose="05000000000000000000" pitchFamily="2" charset="2"/>
              <a:buChar char="v"/>
            </a:pPr>
            <a:r>
              <a:rPr lang="es-ES" sz="900" dirty="0">
                <a:highlight>
                  <a:srgbClr val="FFFF00"/>
                </a:highlight>
              </a:rPr>
              <a:t>- Tercer menor y siguientes: 150 euros mensuales por cada uno de ellos.</a:t>
            </a:r>
          </a:p>
          <a:p>
            <a:pPr lvl="2">
              <a:buFont typeface="Courier New" panose="02070309020205020404" pitchFamily="49" charset="0"/>
              <a:buChar char="o"/>
            </a:pPr>
            <a:r>
              <a:rPr lang="es-ES" sz="900" dirty="0"/>
              <a:t>b) Prestación específica para los acogimientos con familias acogedoras de urgencia y profesionalizadas. Tiene por objeto remunerar la especial cualificación y disponibilidad de las personas acogedoras, que percibirán, además de la prestación básica que corresponda según lo establecido en la letra anterior, una prestación de </a:t>
            </a:r>
            <a:r>
              <a:rPr lang="es-ES" sz="900" dirty="0">
                <a:highlight>
                  <a:srgbClr val="FFFF00"/>
                </a:highlight>
              </a:rPr>
              <a:t>400 euros mensuales</a:t>
            </a:r>
            <a:r>
              <a:rPr lang="es-ES" sz="900" dirty="0"/>
              <a:t>, con independencia del número de menores acogidos. c) Prestación extraordinaria. </a:t>
            </a:r>
            <a:r>
              <a:rPr lang="es-ES" sz="1000" dirty="0"/>
              <a:t>Tiene</a:t>
            </a:r>
            <a:r>
              <a:rPr lang="es-ES" sz="900" dirty="0"/>
              <a:t> por objeto para hacer frente a gastos de carácter específico que no se encuentren protegidos o cubiertos por el sistema asistencial público, tales como ortodoncia, prótesis, fisioterapia, psicoterapia, alimentación y tratamientos especiales. Su cuantía se fijará en función del importe del gasto realizado.</a:t>
            </a:r>
          </a:p>
          <a:p>
            <a:pPr lvl="1">
              <a:buFont typeface="Arial" panose="020B0604020202020204" pitchFamily="34" charset="0"/>
              <a:buChar char="•"/>
            </a:pPr>
            <a:r>
              <a:rPr lang="es-ES" sz="900" dirty="0"/>
              <a:t>2. Las cantidades establecidas en las letras a) y b) del apartado anterior corresponden a meses naturales completos. En el supuesto de que el período a computar sea inferior al mes, el importe a abonar será el resultado de dividir la cantidad asignada entre 30 y multiplicar el cociente por el número de días que corresponda.</a:t>
            </a:r>
          </a:p>
          <a:p>
            <a:pPr lvl="1">
              <a:buFont typeface="Arial" panose="020B0604020202020204" pitchFamily="34" charset="0"/>
              <a:buChar char="•"/>
            </a:pPr>
            <a:r>
              <a:rPr lang="es-ES" sz="900" dirty="0"/>
              <a:t> 3. Las prestaciones básica y específica se actualizarán anualmente, con efectos desde el día 1 de enero, conforme a las variaciones que experimente el índice de precios al consumo fijado para el año inmediatamente anterior.</a:t>
            </a:r>
            <a:endParaRPr lang="es-ES_tradnl" sz="900" dirty="0"/>
          </a:p>
        </p:txBody>
      </p:sp>
      <p:sp>
        <p:nvSpPr>
          <p:cNvPr id="6" name="Marcador de contenido 5">
            <a:extLst>
              <a:ext uri="{FF2B5EF4-FFF2-40B4-BE49-F238E27FC236}">
                <a16:creationId xmlns:a16="http://schemas.microsoft.com/office/drawing/2014/main" id="{99DFECE8-DDC7-4B2D-9975-D88CF22134D5}"/>
              </a:ext>
            </a:extLst>
          </p:cNvPr>
          <p:cNvSpPr>
            <a:spLocks noGrp="1"/>
          </p:cNvSpPr>
          <p:nvPr>
            <p:ph sz="quarter" idx="4"/>
          </p:nvPr>
        </p:nvSpPr>
        <p:spPr>
          <a:xfrm>
            <a:off x="6792221" y="1474589"/>
            <a:ext cx="5014208" cy="5022678"/>
          </a:xfrm>
        </p:spPr>
        <p:txBody>
          <a:bodyPr>
            <a:normAutofit/>
          </a:bodyPr>
          <a:lstStyle/>
          <a:p>
            <a:pPr marL="0" indent="0">
              <a:buNone/>
            </a:pPr>
            <a:r>
              <a:rPr lang="es-ES" sz="900" dirty="0"/>
              <a:t>Se modifican los apartados 1 y 3 del artículo 9, que quedan redactados de la siguiente manera:</a:t>
            </a:r>
          </a:p>
          <a:p>
            <a:r>
              <a:rPr lang="es-ES" sz="900" dirty="0"/>
              <a:t>Artículo 9. Modalidades y cuantías de las prestaciones. </a:t>
            </a:r>
          </a:p>
          <a:p>
            <a:pPr lvl="1">
              <a:buFont typeface="Arial" panose="020B0604020202020204" pitchFamily="34" charset="0"/>
              <a:buChar char="•"/>
            </a:pPr>
            <a:r>
              <a:rPr lang="es-ES" sz="900" dirty="0"/>
              <a:t>1. La prestaciones reguladas en la presente Orden, se percibirán en las siguientes modalidades: </a:t>
            </a:r>
          </a:p>
          <a:p>
            <a:pPr lvl="2">
              <a:buFont typeface="Courier New" panose="02070309020205020404" pitchFamily="49" charset="0"/>
              <a:buChar char="o"/>
            </a:pPr>
            <a:r>
              <a:rPr lang="es-ES" sz="900" dirty="0"/>
              <a:t>a) Prestación básica. - Tiene por objeto atender los gastos de manutención de carácter periódico, derivados de la obligación de cuidar, alimentar y educar al menor, estableciéndose las siguientes cuantías:</a:t>
            </a:r>
          </a:p>
          <a:p>
            <a:pPr lvl="3">
              <a:buFont typeface="Courier New" panose="02070309020205020404" pitchFamily="49" charset="0"/>
              <a:buChar char="o"/>
            </a:pPr>
            <a:r>
              <a:rPr lang="es-ES" sz="900" dirty="0">
                <a:highlight>
                  <a:srgbClr val="FFFF00"/>
                </a:highlight>
              </a:rPr>
              <a:t>General: 324 euros mensuales, por cada niño o niña.</a:t>
            </a:r>
          </a:p>
          <a:p>
            <a:pPr lvl="3">
              <a:buFont typeface="Courier New" panose="02070309020205020404" pitchFamily="49" charset="0"/>
              <a:buChar char="o"/>
            </a:pPr>
            <a:r>
              <a:rPr lang="es-ES" sz="900" dirty="0">
                <a:highlight>
                  <a:srgbClr val="FFFF00"/>
                </a:highlight>
              </a:rPr>
              <a:t>Para acogimientos temporales en familia ajena: 450 euros mensuales, por cada niño o niña</a:t>
            </a:r>
            <a:r>
              <a:rPr lang="es-ES" sz="900" dirty="0"/>
              <a:t>. </a:t>
            </a:r>
          </a:p>
          <a:p>
            <a:pPr lvl="2">
              <a:buFont typeface="Courier New" panose="02070309020205020404" pitchFamily="49" charset="0"/>
              <a:buChar char="o"/>
            </a:pPr>
            <a:r>
              <a:rPr lang="es-ES" sz="900" dirty="0"/>
              <a:t>b) Prestación específica para los acogimientos de urgencia y especializado. - Tiene por objeto remunerar la especial disponibilidad y cualificación de las personas acogedoras, que percibirán, además de la prestación básica general que corresponda según el número de menores acogidos, una prestación de </a:t>
            </a:r>
            <a:r>
              <a:rPr lang="es-ES" sz="900" dirty="0">
                <a:highlight>
                  <a:srgbClr val="FFFF00"/>
                </a:highlight>
              </a:rPr>
              <a:t>576 euros mensuales</a:t>
            </a:r>
            <a:r>
              <a:rPr lang="es-ES" sz="900" dirty="0"/>
              <a:t>, por cada modalidad de acogimiento. Estas prestaciones económicas son compatibles entre sí, pudiendo coincidir varias en una misma familia acogedora de manera simultánea y/o consecutiva. </a:t>
            </a:r>
          </a:p>
          <a:p>
            <a:pPr lvl="1">
              <a:buFont typeface="Arial" panose="020B0604020202020204" pitchFamily="34" charset="0"/>
              <a:buChar char="•"/>
            </a:pPr>
            <a:r>
              <a:rPr lang="es-ES" sz="900" dirty="0"/>
              <a:t>3. Las prestaciones básicas y específicas se actualizarán anualmente, con efectos desde el día 1 de enero, conforme a las variaciones que experimente el índice de precios al consumo fijado para el año inmediatamente anterior, </a:t>
            </a:r>
            <a:r>
              <a:rPr lang="es-ES" sz="900" dirty="0">
                <a:highlight>
                  <a:srgbClr val="FFFF00"/>
                </a:highlight>
              </a:rPr>
              <a:t>exceptuándose la aplicación de la referida actualización en aquellos supuestos en los que la variación del índice de precios al consumo del año anterior fuera negativa.</a:t>
            </a:r>
          </a:p>
        </p:txBody>
      </p:sp>
      <p:sp>
        <p:nvSpPr>
          <p:cNvPr id="7" name="Marcador de texto 4">
            <a:extLst>
              <a:ext uri="{FF2B5EF4-FFF2-40B4-BE49-F238E27FC236}">
                <a16:creationId xmlns:a16="http://schemas.microsoft.com/office/drawing/2014/main" id="{DA01B3EE-F35D-4369-8635-21DE1E424A06}"/>
              </a:ext>
            </a:extLst>
          </p:cNvPr>
          <p:cNvSpPr>
            <a:spLocks noGrp="1"/>
          </p:cNvSpPr>
          <p:nvPr>
            <p:ph type="body" sz="quarter" idx="3"/>
          </p:nvPr>
        </p:nvSpPr>
        <p:spPr>
          <a:xfrm>
            <a:off x="7507288" y="898939"/>
            <a:ext cx="3998912" cy="576262"/>
          </a:xfrm>
        </p:spPr>
        <p:txBody>
          <a:bodyPr/>
          <a:lstStyle/>
          <a:p>
            <a:r>
              <a:rPr lang="es-ES" dirty="0"/>
              <a:t>2017</a:t>
            </a:r>
            <a:endParaRPr lang="es-ES_tradnl" dirty="0"/>
          </a:p>
        </p:txBody>
      </p:sp>
      <p:sp>
        <p:nvSpPr>
          <p:cNvPr id="9" name="Marcador de fecha 8">
            <a:extLst>
              <a:ext uri="{FF2B5EF4-FFF2-40B4-BE49-F238E27FC236}">
                <a16:creationId xmlns:a16="http://schemas.microsoft.com/office/drawing/2014/main" id="{9CBC6986-0F2F-4DE7-A962-13C6D46FEDCD}"/>
              </a:ext>
            </a:extLst>
          </p:cNvPr>
          <p:cNvSpPr>
            <a:spLocks noGrp="1"/>
          </p:cNvSpPr>
          <p:nvPr>
            <p:ph type="dt" sz="half" idx="10"/>
          </p:nvPr>
        </p:nvSpPr>
        <p:spPr>
          <a:xfrm>
            <a:off x="10361612" y="5865397"/>
            <a:ext cx="1146283" cy="370396"/>
          </a:xfrm>
        </p:spPr>
        <p:txBody>
          <a:bodyPr/>
          <a:lstStyle/>
          <a:p>
            <a:r>
              <a:rPr lang="es-ES_tradnl" dirty="0"/>
              <a:t>11/10/2019</a:t>
            </a:r>
            <a:endParaRPr lang="en-US" dirty="0"/>
          </a:p>
        </p:txBody>
      </p:sp>
      <p:sp>
        <p:nvSpPr>
          <p:cNvPr id="10" name="Marcador de número de diapositiva 9">
            <a:extLst>
              <a:ext uri="{FF2B5EF4-FFF2-40B4-BE49-F238E27FC236}">
                <a16:creationId xmlns:a16="http://schemas.microsoft.com/office/drawing/2014/main" id="{880AD517-B96E-47A9-B4ED-1C7FA3D204F8}"/>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
        <p:nvSpPr>
          <p:cNvPr id="11" name="Rectángulo 10">
            <a:extLst>
              <a:ext uri="{FF2B5EF4-FFF2-40B4-BE49-F238E27FC236}">
                <a16:creationId xmlns:a16="http://schemas.microsoft.com/office/drawing/2014/main" id="{1705A335-A9C2-4BE1-95B8-CEAD5F2A8CCE}"/>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3367280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73E78C-6B85-4E54-836A-73E7CED44FBA}"/>
              </a:ext>
            </a:extLst>
          </p:cNvPr>
          <p:cNvSpPr>
            <a:spLocks noGrp="1"/>
          </p:cNvSpPr>
          <p:nvPr>
            <p:ph type="title"/>
          </p:nvPr>
        </p:nvSpPr>
        <p:spPr/>
        <p:txBody>
          <a:bodyPr/>
          <a:lstStyle/>
          <a:p>
            <a:r>
              <a:rPr lang="es-ES" dirty="0"/>
              <a:t>Artículo 10</a:t>
            </a:r>
            <a:endParaRPr lang="es-ES_tradnl" dirty="0"/>
          </a:p>
        </p:txBody>
      </p:sp>
      <p:sp>
        <p:nvSpPr>
          <p:cNvPr id="3" name="Marcador de texto 2">
            <a:extLst>
              <a:ext uri="{FF2B5EF4-FFF2-40B4-BE49-F238E27FC236}">
                <a16:creationId xmlns:a16="http://schemas.microsoft.com/office/drawing/2014/main" id="{3CD3AD6D-6DDE-41FF-9C91-A22BA5BEFA95}"/>
              </a:ext>
            </a:extLst>
          </p:cNvPr>
          <p:cNvSpPr>
            <a:spLocks noGrp="1"/>
          </p:cNvSpPr>
          <p:nvPr>
            <p:ph type="body" idx="1"/>
          </p:nvPr>
        </p:nvSpPr>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E7ECEBCF-F88C-45E7-AEF4-429126B30EA8}"/>
              </a:ext>
            </a:extLst>
          </p:cNvPr>
          <p:cNvSpPr>
            <a:spLocks noGrp="1"/>
          </p:cNvSpPr>
          <p:nvPr>
            <p:ph sz="half" idx="2"/>
          </p:nvPr>
        </p:nvSpPr>
        <p:spPr>
          <a:xfrm>
            <a:off x="2232838" y="2548966"/>
            <a:ext cx="4699268" cy="3684924"/>
          </a:xfrm>
        </p:spPr>
        <p:txBody>
          <a:bodyPr>
            <a:noAutofit/>
          </a:bodyPr>
          <a:lstStyle/>
          <a:p>
            <a:r>
              <a:rPr lang="es-ES" sz="1200" dirty="0"/>
              <a:t>Criterios para la concesión de las prestaciones. Las prestaciones reguladas en esta Orden se concederán en función de la valoración de los siguientes criterios:</a:t>
            </a:r>
          </a:p>
          <a:p>
            <a:pPr lvl="1">
              <a:buFont typeface="Arial" panose="020B0604020202020204" pitchFamily="34" charset="0"/>
              <a:buChar char="•"/>
            </a:pPr>
            <a:r>
              <a:rPr lang="es-ES" sz="1200" dirty="0">
                <a:highlight>
                  <a:srgbClr val="00FFFF"/>
                </a:highlight>
              </a:rPr>
              <a:t>a) Las necesidades económicas de la familia acogedora con relación a sus ingresos económicos.</a:t>
            </a:r>
          </a:p>
          <a:p>
            <a:pPr lvl="1">
              <a:buFont typeface="Arial" panose="020B0604020202020204" pitchFamily="34" charset="0"/>
              <a:buChar char="•"/>
            </a:pPr>
            <a:r>
              <a:rPr lang="es-ES" sz="1200" dirty="0">
                <a:highlight>
                  <a:srgbClr val="00FFFF"/>
                </a:highlight>
              </a:rPr>
              <a:t>b) El nivel de autonomía del menor, sus características personales, físicas y psicológicas, así como sus circunstancias sociosanitarias </a:t>
            </a:r>
          </a:p>
          <a:p>
            <a:pPr lvl="1">
              <a:buFont typeface="Arial" panose="020B0604020202020204" pitchFamily="34" charset="0"/>
              <a:buChar char="•"/>
            </a:pPr>
            <a:r>
              <a:rPr lang="es-ES" sz="1200" dirty="0">
                <a:highlight>
                  <a:srgbClr val="00FFFF"/>
                </a:highlight>
              </a:rPr>
              <a:t>c) La urgencia y necesidad en el caso de la prestación extraordinaria.</a:t>
            </a:r>
          </a:p>
          <a:p>
            <a:endParaRPr lang="es-ES_tradnl" sz="1200" dirty="0"/>
          </a:p>
        </p:txBody>
      </p:sp>
      <p:sp>
        <p:nvSpPr>
          <p:cNvPr id="6" name="Marcador de contenido 5">
            <a:extLst>
              <a:ext uri="{FF2B5EF4-FFF2-40B4-BE49-F238E27FC236}">
                <a16:creationId xmlns:a16="http://schemas.microsoft.com/office/drawing/2014/main" id="{7885EAEF-F411-4DE7-A9D2-4EB82A9ABC9F}"/>
              </a:ext>
            </a:extLst>
          </p:cNvPr>
          <p:cNvSpPr>
            <a:spLocks noGrp="1"/>
          </p:cNvSpPr>
          <p:nvPr>
            <p:ph sz="quarter" idx="4"/>
          </p:nvPr>
        </p:nvSpPr>
        <p:spPr/>
        <p:txBody>
          <a:bodyPr>
            <a:normAutofit/>
          </a:bodyPr>
          <a:lstStyle/>
          <a:p>
            <a:r>
              <a:rPr lang="es-ES" dirty="0">
                <a:solidFill>
                  <a:srgbClr val="FF0000"/>
                </a:solidFill>
              </a:rPr>
              <a:t>SIN MODIFICACIONES</a:t>
            </a:r>
            <a:endParaRPr lang="es-ES_tradnl" dirty="0">
              <a:solidFill>
                <a:srgbClr val="FF0000"/>
              </a:solidFill>
            </a:endParaRPr>
          </a:p>
          <a:p>
            <a:endParaRPr lang="es-ES_tradnl" dirty="0"/>
          </a:p>
        </p:txBody>
      </p:sp>
      <p:sp>
        <p:nvSpPr>
          <p:cNvPr id="7" name="Marcador de texto 4">
            <a:extLst>
              <a:ext uri="{FF2B5EF4-FFF2-40B4-BE49-F238E27FC236}">
                <a16:creationId xmlns:a16="http://schemas.microsoft.com/office/drawing/2014/main" id="{B6E66CDC-93B6-4461-A7DA-B83E6467767D}"/>
              </a:ext>
            </a:extLst>
          </p:cNvPr>
          <p:cNvSpPr>
            <a:spLocks noGrp="1"/>
          </p:cNvSpPr>
          <p:nvPr>
            <p:ph type="body" sz="quarter" idx="3"/>
          </p:nvPr>
        </p:nvSpPr>
        <p:spPr>
          <a:xfrm>
            <a:off x="7507288" y="1970088"/>
            <a:ext cx="3998912" cy="576262"/>
          </a:xfrm>
        </p:spPr>
        <p:txBody>
          <a:bodyPr/>
          <a:lstStyle/>
          <a:p>
            <a:r>
              <a:rPr lang="es-ES" dirty="0"/>
              <a:t>2017</a:t>
            </a:r>
            <a:endParaRPr lang="es-ES_tradnl" dirty="0"/>
          </a:p>
        </p:txBody>
      </p:sp>
      <p:sp>
        <p:nvSpPr>
          <p:cNvPr id="9" name="Marcador de fecha 8">
            <a:extLst>
              <a:ext uri="{FF2B5EF4-FFF2-40B4-BE49-F238E27FC236}">
                <a16:creationId xmlns:a16="http://schemas.microsoft.com/office/drawing/2014/main" id="{77A22394-1986-4A10-89AA-F750DD3A3F93}"/>
              </a:ext>
            </a:extLst>
          </p:cNvPr>
          <p:cNvSpPr>
            <a:spLocks noGrp="1"/>
          </p:cNvSpPr>
          <p:nvPr>
            <p:ph type="dt" sz="half" idx="10"/>
          </p:nvPr>
        </p:nvSpPr>
        <p:spPr/>
        <p:txBody>
          <a:bodyPr/>
          <a:lstStyle/>
          <a:p>
            <a:r>
              <a:rPr lang="es-ES_tradnl" dirty="0"/>
              <a:t>11/10/2019</a:t>
            </a:r>
            <a:endParaRPr lang="en-US" dirty="0"/>
          </a:p>
        </p:txBody>
      </p:sp>
      <p:sp>
        <p:nvSpPr>
          <p:cNvPr id="10" name="Marcador de número de diapositiva 9">
            <a:extLst>
              <a:ext uri="{FF2B5EF4-FFF2-40B4-BE49-F238E27FC236}">
                <a16:creationId xmlns:a16="http://schemas.microsoft.com/office/drawing/2014/main" id="{1DE861D5-E436-497B-8358-0D6DE3284CBF}"/>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
        <p:nvSpPr>
          <p:cNvPr id="11" name="Rectángulo 10">
            <a:extLst>
              <a:ext uri="{FF2B5EF4-FFF2-40B4-BE49-F238E27FC236}">
                <a16:creationId xmlns:a16="http://schemas.microsoft.com/office/drawing/2014/main" id="{D9E087F2-5434-471B-A607-91EBD5F45FFF}"/>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3538487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6AF641-F72F-4E4E-A31A-E892F17FC96D}"/>
              </a:ext>
            </a:extLst>
          </p:cNvPr>
          <p:cNvSpPr>
            <a:spLocks noGrp="1"/>
          </p:cNvSpPr>
          <p:nvPr>
            <p:ph type="title"/>
          </p:nvPr>
        </p:nvSpPr>
        <p:spPr/>
        <p:txBody>
          <a:bodyPr/>
          <a:lstStyle/>
          <a:p>
            <a:r>
              <a:rPr lang="es-ES" dirty="0"/>
              <a:t>Artículo 11</a:t>
            </a:r>
            <a:endParaRPr lang="es-ES_tradnl" dirty="0"/>
          </a:p>
        </p:txBody>
      </p:sp>
      <p:sp>
        <p:nvSpPr>
          <p:cNvPr id="3" name="Marcador de texto 2">
            <a:extLst>
              <a:ext uri="{FF2B5EF4-FFF2-40B4-BE49-F238E27FC236}">
                <a16:creationId xmlns:a16="http://schemas.microsoft.com/office/drawing/2014/main" id="{C32DB8CE-AFE3-4A18-B5AA-F19197FE8CC6}"/>
              </a:ext>
            </a:extLst>
          </p:cNvPr>
          <p:cNvSpPr>
            <a:spLocks noGrp="1"/>
          </p:cNvSpPr>
          <p:nvPr>
            <p:ph type="body" idx="1"/>
          </p:nvPr>
        </p:nvSpPr>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0400AFE1-5123-4E70-93DB-B7488D5592CF}"/>
              </a:ext>
            </a:extLst>
          </p:cNvPr>
          <p:cNvSpPr>
            <a:spLocks noGrp="1"/>
          </p:cNvSpPr>
          <p:nvPr>
            <p:ph sz="half" idx="2"/>
          </p:nvPr>
        </p:nvSpPr>
        <p:spPr/>
        <p:txBody>
          <a:bodyPr>
            <a:normAutofit fontScale="92500" lnSpcReduction="20000"/>
          </a:bodyPr>
          <a:lstStyle/>
          <a:p>
            <a:r>
              <a:rPr lang="es-ES" dirty="0"/>
              <a:t>Prestación básica y extraordinaria en el acogimiento preadoptivo. Con carácter excepcional, y previo informe-propuesta del Servicio especializado de Protección de Menores, la Comisión Provincial de Medidas de Protección podrá acordar la concesión de la prestación básica y, en su caso, extraordinaria, para aquellos acogimientos preadoptivos que, por sus especiales circunstancias, requieran temporalmente la adopción de esta medida.</a:t>
            </a:r>
          </a:p>
          <a:p>
            <a:endParaRPr lang="es-ES_tradnl" dirty="0"/>
          </a:p>
        </p:txBody>
      </p:sp>
      <p:sp>
        <p:nvSpPr>
          <p:cNvPr id="6" name="Marcador de contenido 5">
            <a:extLst>
              <a:ext uri="{FF2B5EF4-FFF2-40B4-BE49-F238E27FC236}">
                <a16:creationId xmlns:a16="http://schemas.microsoft.com/office/drawing/2014/main" id="{41BCEFEB-878B-42BC-87D7-7985E6863130}"/>
              </a:ext>
            </a:extLst>
          </p:cNvPr>
          <p:cNvSpPr>
            <a:spLocks noGrp="1"/>
          </p:cNvSpPr>
          <p:nvPr>
            <p:ph sz="quarter" idx="4"/>
          </p:nvPr>
        </p:nvSpPr>
        <p:spPr/>
        <p:txBody>
          <a:bodyPr>
            <a:normAutofit fontScale="92500" lnSpcReduction="20000"/>
          </a:bodyPr>
          <a:lstStyle/>
          <a:p>
            <a:r>
              <a:rPr lang="es-ES" dirty="0">
                <a:solidFill>
                  <a:srgbClr val="FF0000"/>
                </a:solidFill>
              </a:rPr>
              <a:t>SIN MODIFICACIONES</a:t>
            </a:r>
            <a:endParaRPr lang="es-ES_tradnl" dirty="0">
              <a:solidFill>
                <a:srgbClr val="FF0000"/>
              </a:solidFill>
            </a:endParaRPr>
          </a:p>
          <a:p>
            <a:endParaRPr lang="es-ES_tradnl" dirty="0"/>
          </a:p>
        </p:txBody>
      </p:sp>
      <p:sp>
        <p:nvSpPr>
          <p:cNvPr id="7" name="Marcador de texto 4">
            <a:extLst>
              <a:ext uri="{FF2B5EF4-FFF2-40B4-BE49-F238E27FC236}">
                <a16:creationId xmlns:a16="http://schemas.microsoft.com/office/drawing/2014/main" id="{30E493EA-8316-401F-9B3F-232566A1AA46}"/>
              </a:ext>
            </a:extLst>
          </p:cNvPr>
          <p:cNvSpPr>
            <a:spLocks noGrp="1"/>
          </p:cNvSpPr>
          <p:nvPr>
            <p:ph type="body" sz="quarter" idx="3"/>
          </p:nvPr>
        </p:nvSpPr>
        <p:spPr>
          <a:xfrm>
            <a:off x="7507288" y="1970088"/>
            <a:ext cx="3998912" cy="576262"/>
          </a:xfrm>
        </p:spPr>
        <p:txBody>
          <a:bodyPr/>
          <a:lstStyle/>
          <a:p>
            <a:r>
              <a:rPr lang="es-ES" dirty="0"/>
              <a:t>2017</a:t>
            </a:r>
            <a:endParaRPr lang="es-ES_tradnl" dirty="0"/>
          </a:p>
        </p:txBody>
      </p:sp>
      <p:sp>
        <p:nvSpPr>
          <p:cNvPr id="9" name="Marcador de fecha 8">
            <a:extLst>
              <a:ext uri="{FF2B5EF4-FFF2-40B4-BE49-F238E27FC236}">
                <a16:creationId xmlns:a16="http://schemas.microsoft.com/office/drawing/2014/main" id="{678CF817-18F7-465D-92F1-55269CD25AE8}"/>
              </a:ext>
            </a:extLst>
          </p:cNvPr>
          <p:cNvSpPr>
            <a:spLocks noGrp="1"/>
          </p:cNvSpPr>
          <p:nvPr>
            <p:ph type="dt" sz="half" idx="10"/>
          </p:nvPr>
        </p:nvSpPr>
        <p:spPr/>
        <p:txBody>
          <a:bodyPr/>
          <a:lstStyle/>
          <a:p>
            <a:r>
              <a:rPr lang="es-ES_tradnl" dirty="0"/>
              <a:t>11/10/2019</a:t>
            </a:r>
            <a:endParaRPr lang="en-US" dirty="0"/>
          </a:p>
        </p:txBody>
      </p:sp>
      <p:sp>
        <p:nvSpPr>
          <p:cNvPr id="10" name="Marcador de número de diapositiva 9">
            <a:extLst>
              <a:ext uri="{FF2B5EF4-FFF2-40B4-BE49-F238E27FC236}">
                <a16:creationId xmlns:a16="http://schemas.microsoft.com/office/drawing/2014/main" id="{C897EBD3-8DA9-4C6B-B0B1-7F7BED10AC8E}"/>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
        <p:nvSpPr>
          <p:cNvPr id="11" name="Rectángulo 10">
            <a:extLst>
              <a:ext uri="{FF2B5EF4-FFF2-40B4-BE49-F238E27FC236}">
                <a16:creationId xmlns:a16="http://schemas.microsoft.com/office/drawing/2014/main" id="{ED7AE93E-761A-43C3-9E52-39488C73B001}"/>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1631463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DBA2E4-7EAB-4A39-BA6A-C02C0273C3B6}"/>
              </a:ext>
            </a:extLst>
          </p:cNvPr>
          <p:cNvSpPr>
            <a:spLocks noGrp="1"/>
          </p:cNvSpPr>
          <p:nvPr>
            <p:ph type="title"/>
          </p:nvPr>
        </p:nvSpPr>
        <p:spPr/>
        <p:txBody>
          <a:bodyPr/>
          <a:lstStyle/>
          <a:p>
            <a:r>
              <a:rPr lang="es-ES" dirty="0"/>
              <a:t>Artículo 12</a:t>
            </a:r>
            <a:endParaRPr lang="es-ES_tradnl" dirty="0"/>
          </a:p>
        </p:txBody>
      </p:sp>
      <p:sp>
        <p:nvSpPr>
          <p:cNvPr id="3" name="Marcador de texto 2">
            <a:extLst>
              <a:ext uri="{FF2B5EF4-FFF2-40B4-BE49-F238E27FC236}">
                <a16:creationId xmlns:a16="http://schemas.microsoft.com/office/drawing/2014/main" id="{7B2E1245-3F0B-43BB-ADB6-535BD4EC9A7B}"/>
              </a:ext>
            </a:extLst>
          </p:cNvPr>
          <p:cNvSpPr>
            <a:spLocks noGrp="1"/>
          </p:cNvSpPr>
          <p:nvPr>
            <p:ph type="body" idx="1"/>
          </p:nvPr>
        </p:nvSpPr>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CF934526-B617-4A33-A9B4-A410D1DE932F}"/>
              </a:ext>
            </a:extLst>
          </p:cNvPr>
          <p:cNvSpPr>
            <a:spLocks noGrp="1"/>
          </p:cNvSpPr>
          <p:nvPr>
            <p:ph sz="half" idx="2"/>
          </p:nvPr>
        </p:nvSpPr>
        <p:spPr/>
        <p:txBody>
          <a:bodyPr>
            <a:normAutofit fontScale="85000" lnSpcReduction="20000"/>
          </a:bodyPr>
          <a:lstStyle/>
          <a:p>
            <a:r>
              <a:rPr lang="es-ES" dirty="0"/>
              <a:t>Forma de Pago. </a:t>
            </a:r>
          </a:p>
          <a:p>
            <a:pPr lvl="1">
              <a:buFont typeface="Arial" panose="020B0604020202020204" pitchFamily="34" charset="0"/>
              <a:buChar char="•"/>
            </a:pPr>
            <a:r>
              <a:rPr lang="es-ES" dirty="0"/>
              <a:t>1. Las prestaciones económicas básica y específica se abonarán, mediante transferencia bancaria, por meses vencidos. </a:t>
            </a:r>
          </a:p>
          <a:p>
            <a:pPr lvl="1">
              <a:buFont typeface="Arial" panose="020B0604020202020204" pitchFamily="34" charset="0"/>
              <a:buChar char="•"/>
            </a:pPr>
            <a:r>
              <a:rPr lang="es-ES" dirty="0"/>
              <a:t>2. En el mes de inicio y en el de cese del acogimiento familiar se efectuará, en su caso, el prorrateo correspondiente en la forma que se determina en el artículo 9.2 de esta Orden. </a:t>
            </a:r>
          </a:p>
          <a:p>
            <a:pPr lvl="1">
              <a:buFont typeface="Arial" panose="020B0604020202020204" pitchFamily="34" charset="0"/>
              <a:buChar char="•"/>
            </a:pPr>
            <a:r>
              <a:rPr lang="es-ES" dirty="0"/>
              <a:t>3. La prestación extraordinaria se abonará previa presentación y conformidad de la factura correspondiente.</a:t>
            </a:r>
            <a:endParaRPr lang="es-ES_tradnl" dirty="0"/>
          </a:p>
        </p:txBody>
      </p:sp>
      <p:sp>
        <p:nvSpPr>
          <p:cNvPr id="6" name="Marcador de contenido 5">
            <a:extLst>
              <a:ext uri="{FF2B5EF4-FFF2-40B4-BE49-F238E27FC236}">
                <a16:creationId xmlns:a16="http://schemas.microsoft.com/office/drawing/2014/main" id="{09CD7F1E-90D8-466F-8E1B-4532DB24374A}"/>
              </a:ext>
            </a:extLst>
          </p:cNvPr>
          <p:cNvSpPr>
            <a:spLocks noGrp="1"/>
          </p:cNvSpPr>
          <p:nvPr>
            <p:ph sz="quarter" idx="4"/>
          </p:nvPr>
        </p:nvSpPr>
        <p:spPr/>
        <p:txBody>
          <a:bodyPr>
            <a:normAutofit fontScale="85000" lnSpcReduction="20000"/>
          </a:bodyPr>
          <a:lstStyle/>
          <a:p>
            <a:pPr marL="0" indent="0">
              <a:buNone/>
            </a:pPr>
            <a:r>
              <a:rPr lang="es-ES" dirty="0"/>
              <a:t>Se modifica el apartado 1 del artículo 12, que queda redactado de la siguiente manera:</a:t>
            </a:r>
          </a:p>
          <a:p>
            <a:r>
              <a:rPr lang="es-ES" dirty="0"/>
              <a:t>Artículo 12. Forma de pago. </a:t>
            </a:r>
          </a:p>
          <a:p>
            <a:pPr lvl="1">
              <a:buFont typeface="Arial" panose="020B0604020202020204" pitchFamily="34" charset="0"/>
              <a:buChar char="•"/>
            </a:pPr>
            <a:r>
              <a:rPr lang="es-ES" dirty="0"/>
              <a:t>1. Las prestaciones económicas básicas y específica se abonarán, mediante transferencia bancaria, por meses vencidos, excepto en el mes de diciembre que se podrán abonar a partir del día </a:t>
            </a:r>
            <a:r>
              <a:rPr lang="es-ES" dirty="0">
                <a:highlight>
                  <a:srgbClr val="FFFF00"/>
                </a:highlight>
              </a:rPr>
              <a:t>15 de dicho mes.</a:t>
            </a:r>
          </a:p>
          <a:p>
            <a:endParaRPr lang="es-ES_tradnl" dirty="0"/>
          </a:p>
        </p:txBody>
      </p:sp>
      <p:sp>
        <p:nvSpPr>
          <p:cNvPr id="7" name="Marcador de texto 4">
            <a:extLst>
              <a:ext uri="{FF2B5EF4-FFF2-40B4-BE49-F238E27FC236}">
                <a16:creationId xmlns:a16="http://schemas.microsoft.com/office/drawing/2014/main" id="{70A92953-7E12-4581-AEC3-CE012454CC57}"/>
              </a:ext>
            </a:extLst>
          </p:cNvPr>
          <p:cNvSpPr>
            <a:spLocks noGrp="1"/>
          </p:cNvSpPr>
          <p:nvPr>
            <p:ph type="body" sz="quarter" idx="3"/>
          </p:nvPr>
        </p:nvSpPr>
        <p:spPr>
          <a:xfrm>
            <a:off x="7507288" y="1970088"/>
            <a:ext cx="3998912" cy="576262"/>
          </a:xfrm>
        </p:spPr>
        <p:txBody>
          <a:bodyPr/>
          <a:lstStyle/>
          <a:p>
            <a:r>
              <a:rPr lang="es-ES" dirty="0"/>
              <a:t>2017</a:t>
            </a:r>
            <a:endParaRPr lang="es-ES_tradnl" dirty="0"/>
          </a:p>
        </p:txBody>
      </p:sp>
      <p:sp>
        <p:nvSpPr>
          <p:cNvPr id="9" name="Marcador de fecha 8">
            <a:extLst>
              <a:ext uri="{FF2B5EF4-FFF2-40B4-BE49-F238E27FC236}">
                <a16:creationId xmlns:a16="http://schemas.microsoft.com/office/drawing/2014/main" id="{58ED7156-91A5-4CB8-9E41-2838F44D8676}"/>
              </a:ext>
            </a:extLst>
          </p:cNvPr>
          <p:cNvSpPr>
            <a:spLocks noGrp="1"/>
          </p:cNvSpPr>
          <p:nvPr>
            <p:ph type="dt" sz="half" idx="10"/>
          </p:nvPr>
        </p:nvSpPr>
        <p:spPr/>
        <p:txBody>
          <a:bodyPr/>
          <a:lstStyle/>
          <a:p>
            <a:r>
              <a:rPr lang="es-ES_tradnl" dirty="0"/>
              <a:t>11/10/2019</a:t>
            </a:r>
            <a:endParaRPr lang="en-US" dirty="0"/>
          </a:p>
        </p:txBody>
      </p:sp>
      <p:sp>
        <p:nvSpPr>
          <p:cNvPr id="10" name="Marcador de número de diapositiva 9">
            <a:extLst>
              <a:ext uri="{FF2B5EF4-FFF2-40B4-BE49-F238E27FC236}">
                <a16:creationId xmlns:a16="http://schemas.microsoft.com/office/drawing/2014/main" id="{704B3E08-77D3-469F-9F03-0C523E4CC486}"/>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
        <p:nvSpPr>
          <p:cNvPr id="11" name="Rectángulo 10">
            <a:extLst>
              <a:ext uri="{FF2B5EF4-FFF2-40B4-BE49-F238E27FC236}">
                <a16:creationId xmlns:a16="http://schemas.microsoft.com/office/drawing/2014/main" id="{9B086944-990F-435F-B676-1FA2283A0C56}"/>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735274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73D8F8-DF2B-41B2-8856-CA838B1511DF}"/>
              </a:ext>
            </a:extLst>
          </p:cNvPr>
          <p:cNvSpPr>
            <a:spLocks noGrp="1"/>
          </p:cNvSpPr>
          <p:nvPr>
            <p:ph type="title"/>
          </p:nvPr>
        </p:nvSpPr>
        <p:spPr>
          <a:xfrm>
            <a:off x="2592924" y="478338"/>
            <a:ext cx="8911687" cy="1280890"/>
          </a:xfrm>
        </p:spPr>
        <p:txBody>
          <a:bodyPr/>
          <a:lstStyle/>
          <a:p>
            <a:r>
              <a:rPr lang="es-ES" dirty="0"/>
              <a:t>Artículo 13</a:t>
            </a:r>
            <a:endParaRPr lang="es-ES_tradnl" dirty="0"/>
          </a:p>
        </p:txBody>
      </p:sp>
      <p:sp>
        <p:nvSpPr>
          <p:cNvPr id="3" name="Marcador de texto 2">
            <a:extLst>
              <a:ext uri="{FF2B5EF4-FFF2-40B4-BE49-F238E27FC236}">
                <a16:creationId xmlns:a16="http://schemas.microsoft.com/office/drawing/2014/main" id="{7EBE3FB7-8F85-4EE2-BCB6-43A3D0BE15D2}"/>
              </a:ext>
            </a:extLst>
          </p:cNvPr>
          <p:cNvSpPr>
            <a:spLocks noGrp="1"/>
          </p:cNvSpPr>
          <p:nvPr>
            <p:ph type="body" idx="1"/>
          </p:nvPr>
        </p:nvSpPr>
        <p:spPr>
          <a:xfrm>
            <a:off x="2939373" y="949968"/>
            <a:ext cx="3992732" cy="576262"/>
          </a:xfrm>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3875CA53-6A06-481E-9298-CC84F4899492}"/>
              </a:ext>
            </a:extLst>
          </p:cNvPr>
          <p:cNvSpPr>
            <a:spLocks noGrp="1"/>
          </p:cNvSpPr>
          <p:nvPr>
            <p:ph sz="half" idx="2"/>
          </p:nvPr>
        </p:nvSpPr>
        <p:spPr>
          <a:xfrm>
            <a:off x="1892595" y="1526231"/>
            <a:ext cx="5167423" cy="4936364"/>
          </a:xfrm>
        </p:spPr>
        <p:txBody>
          <a:bodyPr>
            <a:normAutofit fontScale="70000" lnSpcReduction="20000"/>
          </a:bodyPr>
          <a:lstStyle/>
          <a:p>
            <a:r>
              <a:rPr lang="es-ES" dirty="0"/>
              <a:t>Duración y efectos de las prestaciones. </a:t>
            </a:r>
          </a:p>
          <a:p>
            <a:pPr lvl="1">
              <a:buFont typeface="Arial" panose="020B0604020202020204" pitchFamily="34" charset="0"/>
              <a:buChar char="•"/>
            </a:pPr>
            <a:r>
              <a:rPr lang="es-ES" dirty="0"/>
              <a:t>1. </a:t>
            </a:r>
            <a:r>
              <a:rPr lang="es-ES" dirty="0">
                <a:highlight>
                  <a:srgbClr val="00FFFF"/>
                </a:highlight>
              </a:rPr>
              <a:t>La prestación económica básica tendrá efectos desde la fecha en que la misma se acuerde por la Comisión Provincial de Medidas de Protección </a:t>
            </a:r>
            <a:r>
              <a:rPr lang="es-ES" dirty="0"/>
              <a:t>y se mantendrá hasta el cese efectivo de la medida de acogimiento familiar. </a:t>
            </a:r>
          </a:p>
          <a:p>
            <a:pPr lvl="1">
              <a:buFont typeface="Arial" panose="020B0604020202020204" pitchFamily="34" charset="0"/>
              <a:buChar char="•"/>
            </a:pPr>
            <a:r>
              <a:rPr lang="es-ES" dirty="0"/>
              <a:t>2. La prestación extraordinaria se abonará cuando se produzca y se justifique la realidad de la circunstancia que atienda, </a:t>
            </a:r>
            <a:r>
              <a:rPr lang="es-ES" dirty="0">
                <a:highlight>
                  <a:srgbClr val="00FFFF"/>
                </a:highlight>
              </a:rPr>
              <a:t>de acuerdo con las disponibilidades presupuestarias. </a:t>
            </a:r>
          </a:p>
          <a:p>
            <a:pPr lvl="1">
              <a:buFont typeface="Arial" panose="020B0604020202020204" pitchFamily="34" charset="0"/>
              <a:buChar char="•"/>
            </a:pPr>
            <a:r>
              <a:rPr lang="es-ES" dirty="0"/>
              <a:t>3. Las prestaciones en los acogimientos con familias de </a:t>
            </a:r>
            <a:r>
              <a:rPr lang="es-ES" dirty="0">
                <a:highlight>
                  <a:srgbClr val="00FFFF"/>
                </a:highlight>
              </a:rPr>
              <a:t>urgencia o profesionalizadas </a:t>
            </a:r>
            <a:r>
              <a:rPr lang="es-ES" dirty="0"/>
              <a:t>se abonarán a éstas durante el tiempo en el que se encuentren acogiendo a menores bajo este tipo </a:t>
            </a:r>
            <a:r>
              <a:rPr lang="es-ES" dirty="0">
                <a:highlight>
                  <a:srgbClr val="00FFFF"/>
                </a:highlight>
              </a:rPr>
              <a:t>de acogimiento remunerado.</a:t>
            </a:r>
          </a:p>
          <a:p>
            <a:pPr lvl="1">
              <a:buFont typeface="Arial" panose="020B0604020202020204" pitchFamily="34" charset="0"/>
              <a:buChar char="•"/>
            </a:pPr>
            <a:r>
              <a:rPr lang="es-ES" dirty="0"/>
              <a:t>4. En el supuesto de que las familias acogedoras de urgencia o profesionalizadas acogieran a menores no susceptibles de los correspondientes programas, o en los que se haya </a:t>
            </a:r>
            <a:r>
              <a:rPr lang="es-ES" dirty="0">
                <a:highlight>
                  <a:srgbClr val="00FFFF"/>
                </a:highlight>
              </a:rPr>
              <a:t>superado el período máximo establecido </a:t>
            </a:r>
            <a:r>
              <a:rPr lang="es-ES" dirty="0"/>
              <a:t>para el acogimiento de urgencia, durante el tiempo de acogimiento efectivo </a:t>
            </a:r>
            <a:r>
              <a:rPr lang="es-ES" dirty="0">
                <a:highlight>
                  <a:srgbClr val="00FFFF"/>
                </a:highlight>
              </a:rPr>
              <a:t>percibirán la prestación básica y, en su caso, las extraordinarias que pudieran acordarse. </a:t>
            </a:r>
          </a:p>
          <a:p>
            <a:pPr lvl="1">
              <a:buFont typeface="Arial" panose="020B0604020202020204" pitchFamily="34" charset="0"/>
              <a:buChar char="•"/>
            </a:pPr>
            <a:r>
              <a:rPr lang="es-ES" dirty="0"/>
              <a:t>5. En el caso de acogimiento familiar permanente, la resolución que establezca la remuneración </a:t>
            </a:r>
            <a:r>
              <a:rPr lang="es-ES" dirty="0">
                <a:highlight>
                  <a:srgbClr val="00FFFF"/>
                </a:highlight>
              </a:rPr>
              <a:t>se revisará a los tres años de formalizarse</a:t>
            </a:r>
            <a:r>
              <a:rPr lang="es-ES" dirty="0"/>
              <a:t>. No obstante, en los casos en los que se aplique la transferencia de facultades tutelares conforme al artículo 27.4 del Decreto 282/2002, de 12 de noviembre</a:t>
            </a:r>
            <a:r>
              <a:rPr lang="es-ES" dirty="0">
                <a:highlight>
                  <a:srgbClr val="00FFFF"/>
                </a:highlight>
              </a:rPr>
              <a:t>, la Comisión Provincial de Medidas de Protección podrá mantener la prestación económica mientras subsista la situación social y económica que justificó la concesión. </a:t>
            </a:r>
          </a:p>
          <a:p>
            <a:pPr lvl="1">
              <a:buFont typeface="Arial" panose="020B0604020202020204" pitchFamily="34" charset="0"/>
              <a:buChar char="•"/>
            </a:pPr>
            <a:r>
              <a:rPr lang="es-ES" dirty="0"/>
              <a:t>6. Las prestaciones reconocidas en esta Orden estarán vinculadas, en todo caso, a la convivencia efectiva de los menores con los acogedores beneficiarios de las mismas.</a:t>
            </a:r>
          </a:p>
          <a:p>
            <a:endParaRPr lang="es-ES_tradnl" dirty="0"/>
          </a:p>
        </p:txBody>
      </p:sp>
      <p:sp>
        <p:nvSpPr>
          <p:cNvPr id="6" name="Marcador de contenido 5">
            <a:extLst>
              <a:ext uri="{FF2B5EF4-FFF2-40B4-BE49-F238E27FC236}">
                <a16:creationId xmlns:a16="http://schemas.microsoft.com/office/drawing/2014/main" id="{2EB9163A-1420-4753-9CD5-B060C5273F73}"/>
              </a:ext>
            </a:extLst>
          </p:cNvPr>
          <p:cNvSpPr>
            <a:spLocks noGrp="1"/>
          </p:cNvSpPr>
          <p:nvPr>
            <p:ph sz="quarter" idx="4"/>
          </p:nvPr>
        </p:nvSpPr>
        <p:spPr>
          <a:xfrm>
            <a:off x="7166957" y="1523003"/>
            <a:ext cx="4338674" cy="3354060"/>
          </a:xfrm>
        </p:spPr>
        <p:txBody>
          <a:bodyPr>
            <a:normAutofit fontScale="70000" lnSpcReduction="20000"/>
          </a:bodyPr>
          <a:lstStyle/>
          <a:p>
            <a:r>
              <a:rPr lang="es-ES" dirty="0">
                <a:solidFill>
                  <a:srgbClr val="FF0000"/>
                </a:solidFill>
              </a:rPr>
              <a:t>SIN MODIFICACIONES</a:t>
            </a:r>
            <a:endParaRPr lang="es-ES_tradnl" dirty="0">
              <a:solidFill>
                <a:srgbClr val="FF0000"/>
              </a:solidFill>
            </a:endParaRPr>
          </a:p>
          <a:p>
            <a:endParaRPr lang="es-ES_tradnl" dirty="0"/>
          </a:p>
        </p:txBody>
      </p:sp>
      <p:sp>
        <p:nvSpPr>
          <p:cNvPr id="7" name="Marcador de texto 4">
            <a:extLst>
              <a:ext uri="{FF2B5EF4-FFF2-40B4-BE49-F238E27FC236}">
                <a16:creationId xmlns:a16="http://schemas.microsoft.com/office/drawing/2014/main" id="{B5F6119A-20F5-4577-92C7-0C5227D2E6BC}"/>
              </a:ext>
            </a:extLst>
          </p:cNvPr>
          <p:cNvSpPr>
            <a:spLocks noGrp="1"/>
          </p:cNvSpPr>
          <p:nvPr>
            <p:ph type="body" sz="quarter" idx="3"/>
          </p:nvPr>
        </p:nvSpPr>
        <p:spPr>
          <a:xfrm>
            <a:off x="7507288" y="947353"/>
            <a:ext cx="3998912" cy="576262"/>
          </a:xfrm>
        </p:spPr>
        <p:txBody>
          <a:bodyPr/>
          <a:lstStyle/>
          <a:p>
            <a:r>
              <a:rPr lang="es-ES" dirty="0"/>
              <a:t>2017</a:t>
            </a:r>
            <a:endParaRPr lang="es-ES_tradnl" dirty="0"/>
          </a:p>
        </p:txBody>
      </p:sp>
      <p:sp>
        <p:nvSpPr>
          <p:cNvPr id="9" name="Marcador de fecha 8">
            <a:extLst>
              <a:ext uri="{FF2B5EF4-FFF2-40B4-BE49-F238E27FC236}">
                <a16:creationId xmlns:a16="http://schemas.microsoft.com/office/drawing/2014/main" id="{78C0C6F4-AF9C-4C37-84A9-C1CE7A581029}"/>
              </a:ext>
            </a:extLst>
          </p:cNvPr>
          <p:cNvSpPr>
            <a:spLocks noGrp="1"/>
          </p:cNvSpPr>
          <p:nvPr>
            <p:ph type="dt" sz="half" idx="10"/>
          </p:nvPr>
        </p:nvSpPr>
        <p:spPr/>
        <p:txBody>
          <a:bodyPr/>
          <a:lstStyle/>
          <a:p>
            <a:r>
              <a:rPr lang="es-ES_tradnl" dirty="0"/>
              <a:t>11/10/2019</a:t>
            </a:r>
            <a:endParaRPr lang="en-US" dirty="0"/>
          </a:p>
        </p:txBody>
      </p:sp>
      <p:sp>
        <p:nvSpPr>
          <p:cNvPr id="10" name="Marcador de número de diapositiva 9">
            <a:extLst>
              <a:ext uri="{FF2B5EF4-FFF2-40B4-BE49-F238E27FC236}">
                <a16:creationId xmlns:a16="http://schemas.microsoft.com/office/drawing/2014/main" id="{AEAA732A-A98A-4A27-9D37-6AD83EF3AD41}"/>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
        <p:nvSpPr>
          <p:cNvPr id="11" name="Rectángulo 10">
            <a:extLst>
              <a:ext uri="{FF2B5EF4-FFF2-40B4-BE49-F238E27FC236}">
                <a16:creationId xmlns:a16="http://schemas.microsoft.com/office/drawing/2014/main" id="{A568B3B6-DCA7-4CDE-A015-AC1F8BAEE158}"/>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233592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4A5C6E-3CD3-4F0F-B1F5-912A046D5B12}"/>
              </a:ext>
            </a:extLst>
          </p:cNvPr>
          <p:cNvSpPr>
            <a:spLocks noGrp="1"/>
          </p:cNvSpPr>
          <p:nvPr>
            <p:ph type="title"/>
          </p:nvPr>
        </p:nvSpPr>
        <p:spPr/>
        <p:txBody>
          <a:bodyPr/>
          <a:lstStyle/>
          <a:p>
            <a:r>
              <a:rPr lang="es-ES" dirty="0"/>
              <a:t>Artículo 14</a:t>
            </a:r>
            <a:endParaRPr lang="es-ES_tradnl" dirty="0"/>
          </a:p>
        </p:txBody>
      </p:sp>
      <p:sp>
        <p:nvSpPr>
          <p:cNvPr id="3" name="Marcador de texto 2">
            <a:extLst>
              <a:ext uri="{FF2B5EF4-FFF2-40B4-BE49-F238E27FC236}">
                <a16:creationId xmlns:a16="http://schemas.microsoft.com/office/drawing/2014/main" id="{DD92F10C-620D-45E5-B1CF-58F97A448701}"/>
              </a:ext>
            </a:extLst>
          </p:cNvPr>
          <p:cNvSpPr>
            <a:spLocks noGrp="1"/>
          </p:cNvSpPr>
          <p:nvPr>
            <p:ph type="body" idx="1"/>
          </p:nvPr>
        </p:nvSpPr>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AED78DFB-16B5-4C41-BA35-34F3B500FDD8}"/>
              </a:ext>
            </a:extLst>
          </p:cNvPr>
          <p:cNvSpPr>
            <a:spLocks noGrp="1"/>
          </p:cNvSpPr>
          <p:nvPr>
            <p:ph sz="half" idx="2"/>
          </p:nvPr>
        </p:nvSpPr>
        <p:spPr/>
        <p:txBody>
          <a:bodyPr>
            <a:normAutofit fontScale="92500" lnSpcReduction="20000"/>
          </a:bodyPr>
          <a:lstStyle/>
          <a:p>
            <a:r>
              <a:rPr lang="es-ES" dirty="0"/>
              <a:t>Reintegro de las cantidades indebidamente percibidas. </a:t>
            </a:r>
          </a:p>
          <a:p>
            <a:pPr lvl="1">
              <a:buFont typeface="Arial" panose="020B0604020202020204" pitchFamily="34" charset="0"/>
              <a:buChar char="•"/>
            </a:pPr>
            <a:r>
              <a:rPr lang="es-ES" dirty="0"/>
              <a:t>1. El incumplimiento de alguna de las obligaciones establecidas en el artículo 8 podrá dar lugar a la revocación o modificación de la resolución de reconocimiento de la prestación y, en su caso, al reintegro total o parcial de las cantidades indebidamente percibidas y a la exigencia de los intereses de demora desde el momento del pago de la prestación. </a:t>
            </a:r>
          </a:p>
          <a:p>
            <a:pPr lvl="1">
              <a:buFont typeface="Arial" panose="020B0604020202020204" pitchFamily="34" charset="0"/>
              <a:buChar char="•"/>
            </a:pPr>
            <a:r>
              <a:rPr lang="es-ES" dirty="0"/>
              <a:t>2. La Resolución de reintegro deberá expresar el lugar y la forma del ingreso.</a:t>
            </a:r>
          </a:p>
          <a:p>
            <a:endParaRPr lang="es-ES_tradnl" dirty="0"/>
          </a:p>
        </p:txBody>
      </p:sp>
      <p:sp>
        <p:nvSpPr>
          <p:cNvPr id="6" name="Marcador de contenido 5">
            <a:extLst>
              <a:ext uri="{FF2B5EF4-FFF2-40B4-BE49-F238E27FC236}">
                <a16:creationId xmlns:a16="http://schemas.microsoft.com/office/drawing/2014/main" id="{33C7074B-E246-497A-A5C3-8ABD1AB04CC9}"/>
              </a:ext>
            </a:extLst>
          </p:cNvPr>
          <p:cNvSpPr>
            <a:spLocks noGrp="1"/>
          </p:cNvSpPr>
          <p:nvPr>
            <p:ph sz="quarter" idx="4"/>
          </p:nvPr>
        </p:nvSpPr>
        <p:spPr/>
        <p:txBody>
          <a:bodyPr>
            <a:normAutofit fontScale="92500" lnSpcReduction="20000"/>
          </a:bodyPr>
          <a:lstStyle/>
          <a:p>
            <a:r>
              <a:rPr lang="es-ES" dirty="0">
                <a:solidFill>
                  <a:srgbClr val="FF0000"/>
                </a:solidFill>
              </a:rPr>
              <a:t>SIN MODIFICACIONES</a:t>
            </a:r>
            <a:endParaRPr lang="es-ES_tradnl" dirty="0">
              <a:solidFill>
                <a:srgbClr val="FF0000"/>
              </a:solidFill>
            </a:endParaRPr>
          </a:p>
          <a:p>
            <a:endParaRPr lang="es-ES_tradnl" dirty="0"/>
          </a:p>
        </p:txBody>
      </p:sp>
      <p:sp>
        <p:nvSpPr>
          <p:cNvPr id="7" name="Marcador de texto 4">
            <a:extLst>
              <a:ext uri="{FF2B5EF4-FFF2-40B4-BE49-F238E27FC236}">
                <a16:creationId xmlns:a16="http://schemas.microsoft.com/office/drawing/2014/main" id="{E11B3E68-FA07-4D98-814B-532397E14236}"/>
              </a:ext>
            </a:extLst>
          </p:cNvPr>
          <p:cNvSpPr>
            <a:spLocks noGrp="1"/>
          </p:cNvSpPr>
          <p:nvPr>
            <p:ph type="body" sz="quarter" idx="3"/>
          </p:nvPr>
        </p:nvSpPr>
        <p:spPr>
          <a:xfrm>
            <a:off x="7507288" y="1970088"/>
            <a:ext cx="3998912" cy="576262"/>
          </a:xfrm>
        </p:spPr>
        <p:txBody>
          <a:bodyPr/>
          <a:lstStyle/>
          <a:p>
            <a:r>
              <a:rPr lang="es-ES" dirty="0"/>
              <a:t>2017</a:t>
            </a:r>
            <a:endParaRPr lang="es-ES_tradnl" dirty="0"/>
          </a:p>
        </p:txBody>
      </p:sp>
      <p:sp>
        <p:nvSpPr>
          <p:cNvPr id="9" name="Marcador de fecha 8">
            <a:extLst>
              <a:ext uri="{FF2B5EF4-FFF2-40B4-BE49-F238E27FC236}">
                <a16:creationId xmlns:a16="http://schemas.microsoft.com/office/drawing/2014/main" id="{4FA0B8DF-E0CF-404B-A407-F3D52090AB9B}"/>
              </a:ext>
            </a:extLst>
          </p:cNvPr>
          <p:cNvSpPr>
            <a:spLocks noGrp="1"/>
          </p:cNvSpPr>
          <p:nvPr>
            <p:ph type="dt" sz="half" idx="10"/>
          </p:nvPr>
        </p:nvSpPr>
        <p:spPr/>
        <p:txBody>
          <a:bodyPr/>
          <a:lstStyle/>
          <a:p>
            <a:r>
              <a:rPr lang="es-ES_tradnl" dirty="0"/>
              <a:t>11/10/2019</a:t>
            </a:r>
            <a:endParaRPr lang="en-US" dirty="0"/>
          </a:p>
        </p:txBody>
      </p:sp>
      <p:sp>
        <p:nvSpPr>
          <p:cNvPr id="10" name="Marcador de número de diapositiva 9">
            <a:extLst>
              <a:ext uri="{FF2B5EF4-FFF2-40B4-BE49-F238E27FC236}">
                <a16:creationId xmlns:a16="http://schemas.microsoft.com/office/drawing/2014/main" id="{CC25EDEE-A878-4C53-A542-5CE307DF858B}"/>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
        <p:nvSpPr>
          <p:cNvPr id="11" name="Rectángulo 10">
            <a:extLst>
              <a:ext uri="{FF2B5EF4-FFF2-40B4-BE49-F238E27FC236}">
                <a16:creationId xmlns:a16="http://schemas.microsoft.com/office/drawing/2014/main" id="{416E8444-9A57-4503-A5AF-2116A9B07FC1}"/>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4101333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4F4CD7-B12E-41E6-B8D9-5C15F9B71C06}"/>
              </a:ext>
            </a:extLst>
          </p:cNvPr>
          <p:cNvSpPr>
            <a:spLocks noGrp="1"/>
          </p:cNvSpPr>
          <p:nvPr>
            <p:ph type="title"/>
          </p:nvPr>
        </p:nvSpPr>
        <p:spPr/>
        <p:txBody>
          <a:bodyPr/>
          <a:lstStyle/>
          <a:p>
            <a:r>
              <a:rPr lang="es-ES" dirty="0"/>
              <a:t>Artículo 15</a:t>
            </a:r>
            <a:endParaRPr lang="es-ES_tradnl" dirty="0"/>
          </a:p>
        </p:txBody>
      </p:sp>
      <p:sp>
        <p:nvSpPr>
          <p:cNvPr id="3" name="Marcador de texto 2">
            <a:extLst>
              <a:ext uri="{FF2B5EF4-FFF2-40B4-BE49-F238E27FC236}">
                <a16:creationId xmlns:a16="http://schemas.microsoft.com/office/drawing/2014/main" id="{105A1B46-E304-4F2F-8525-778B964A452F}"/>
              </a:ext>
            </a:extLst>
          </p:cNvPr>
          <p:cNvSpPr>
            <a:spLocks noGrp="1"/>
          </p:cNvSpPr>
          <p:nvPr>
            <p:ph type="body" idx="1"/>
          </p:nvPr>
        </p:nvSpPr>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32F91CC8-FAA7-430F-85EA-4AC6E987F8C6}"/>
              </a:ext>
            </a:extLst>
          </p:cNvPr>
          <p:cNvSpPr>
            <a:spLocks noGrp="1"/>
          </p:cNvSpPr>
          <p:nvPr>
            <p:ph sz="half" idx="2"/>
          </p:nvPr>
        </p:nvSpPr>
        <p:spPr/>
        <p:txBody>
          <a:bodyPr>
            <a:normAutofit fontScale="85000" lnSpcReduction="10000"/>
          </a:bodyPr>
          <a:lstStyle/>
          <a:p>
            <a:r>
              <a:rPr lang="es-ES" dirty="0"/>
              <a:t>Normativa aplicable. El procedimiento de reconocimiento, denegación, modificación o pérdida de las prestaciones reguladas en esta orden se ajustará a lo establecido en la misma y en la Ley </a:t>
            </a:r>
            <a:r>
              <a:rPr lang="es-ES" dirty="0">
                <a:highlight>
                  <a:srgbClr val="FFFF00"/>
                </a:highlight>
              </a:rPr>
              <a:t>30/1992</a:t>
            </a:r>
            <a:r>
              <a:rPr lang="es-ES" dirty="0"/>
              <a:t>, de 26 de noviembre, de Régimen Jurídico de las Administraciones Públicas y del Procedimiento Administrativo Común</a:t>
            </a:r>
            <a:endParaRPr lang="es-ES_tradnl" dirty="0"/>
          </a:p>
        </p:txBody>
      </p:sp>
      <p:sp>
        <p:nvSpPr>
          <p:cNvPr id="6" name="Marcador de contenido 5">
            <a:extLst>
              <a:ext uri="{FF2B5EF4-FFF2-40B4-BE49-F238E27FC236}">
                <a16:creationId xmlns:a16="http://schemas.microsoft.com/office/drawing/2014/main" id="{A71C324E-46ED-4FAE-B7C4-D83EAFD62B40}"/>
              </a:ext>
            </a:extLst>
          </p:cNvPr>
          <p:cNvSpPr>
            <a:spLocks noGrp="1"/>
          </p:cNvSpPr>
          <p:nvPr>
            <p:ph sz="quarter" idx="4"/>
          </p:nvPr>
        </p:nvSpPr>
        <p:spPr/>
        <p:txBody>
          <a:bodyPr>
            <a:normAutofit fontScale="85000" lnSpcReduction="10000"/>
          </a:bodyPr>
          <a:lstStyle/>
          <a:p>
            <a:pPr marL="0" indent="0">
              <a:buNone/>
            </a:pPr>
            <a:r>
              <a:rPr lang="es-ES" dirty="0"/>
              <a:t>Se modifica el artículo 15, que queda redactado de la siguiente manera:</a:t>
            </a:r>
          </a:p>
          <a:p>
            <a:r>
              <a:rPr lang="es-ES" dirty="0"/>
              <a:t>Artículo 15. Normativa aplicable. El procedimiento de reconocimiento, denegación, modificación o pérdida de las prestaciones reguladas en esta orden se ajustarán a lo establecido en la misma, en la </a:t>
            </a:r>
            <a:r>
              <a:rPr lang="es-ES" dirty="0">
                <a:highlight>
                  <a:srgbClr val="FFFF00"/>
                </a:highlight>
              </a:rPr>
              <a:t>Ley 39/2015</a:t>
            </a:r>
            <a:r>
              <a:rPr lang="es-ES" dirty="0"/>
              <a:t>, de 1 de octubre, del Procedimiento Administrativo Común de las Administraciones Públicas, en </a:t>
            </a:r>
            <a:r>
              <a:rPr lang="es-ES" dirty="0">
                <a:highlight>
                  <a:srgbClr val="FFFF00"/>
                </a:highlight>
              </a:rPr>
              <a:t>la Ley 40/2015, </a:t>
            </a:r>
            <a:r>
              <a:rPr lang="es-ES" dirty="0"/>
              <a:t>de 1 de octubre, de Régimen Jurídico del Sector Público, </a:t>
            </a:r>
            <a:r>
              <a:rPr lang="es-ES" dirty="0">
                <a:highlight>
                  <a:srgbClr val="FFFF00"/>
                </a:highlight>
              </a:rPr>
              <a:t>y en las demás normas jurídicas que fueren de aplicación.</a:t>
            </a:r>
          </a:p>
          <a:p>
            <a:endParaRPr lang="es-ES_tradnl" dirty="0"/>
          </a:p>
        </p:txBody>
      </p:sp>
      <p:sp>
        <p:nvSpPr>
          <p:cNvPr id="7" name="Marcador de texto 4">
            <a:extLst>
              <a:ext uri="{FF2B5EF4-FFF2-40B4-BE49-F238E27FC236}">
                <a16:creationId xmlns:a16="http://schemas.microsoft.com/office/drawing/2014/main" id="{2F38E6F1-AB2A-4319-8ED3-18928C0DDAD1}"/>
              </a:ext>
            </a:extLst>
          </p:cNvPr>
          <p:cNvSpPr>
            <a:spLocks noGrp="1"/>
          </p:cNvSpPr>
          <p:nvPr>
            <p:ph type="body" sz="quarter" idx="3"/>
          </p:nvPr>
        </p:nvSpPr>
        <p:spPr>
          <a:xfrm>
            <a:off x="7507288" y="1970088"/>
            <a:ext cx="3998912" cy="576262"/>
          </a:xfrm>
        </p:spPr>
        <p:txBody>
          <a:bodyPr/>
          <a:lstStyle/>
          <a:p>
            <a:r>
              <a:rPr lang="es-ES" dirty="0"/>
              <a:t>2017</a:t>
            </a:r>
            <a:endParaRPr lang="es-ES_tradnl" dirty="0"/>
          </a:p>
        </p:txBody>
      </p:sp>
      <p:sp>
        <p:nvSpPr>
          <p:cNvPr id="9" name="Marcador de fecha 8">
            <a:extLst>
              <a:ext uri="{FF2B5EF4-FFF2-40B4-BE49-F238E27FC236}">
                <a16:creationId xmlns:a16="http://schemas.microsoft.com/office/drawing/2014/main" id="{66A7F95E-9E83-401F-9E84-B7E37FEBA492}"/>
              </a:ext>
            </a:extLst>
          </p:cNvPr>
          <p:cNvSpPr>
            <a:spLocks noGrp="1"/>
          </p:cNvSpPr>
          <p:nvPr>
            <p:ph type="dt" sz="half" idx="10"/>
          </p:nvPr>
        </p:nvSpPr>
        <p:spPr/>
        <p:txBody>
          <a:bodyPr/>
          <a:lstStyle/>
          <a:p>
            <a:r>
              <a:rPr lang="es-ES_tradnl" dirty="0"/>
              <a:t>11/10/2019</a:t>
            </a:r>
            <a:endParaRPr lang="en-US" dirty="0"/>
          </a:p>
        </p:txBody>
      </p:sp>
      <p:sp>
        <p:nvSpPr>
          <p:cNvPr id="10" name="Marcador de número de diapositiva 9">
            <a:extLst>
              <a:ext uri="{FF2B5EF4-FFF2-40B4-BE49-F238E27FC236}">
                <a16:creationId xmlns:a16="http://schemas.microsoft.com/office/drawing/2014/main" id="{7EE94BD3-DBE2-402E-B26C-0A1DC24D0816}"/>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
        <p:nvSpPr>
          <p:cNvPr id="11" name="Rectángulo 10">
            <a:extLst>
              <a:ext uri="{FF2B5EF4-FFF2-40B4-BE49-F238E27FC236}">
                <a16:creationId xmlns:a16="http://schemas.microsoft.com/office/drawing/2014/main" id="{7ABA0027-9902-4F9F-983E-A6BDBB2A7F8C}"/>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4231759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F4FF22-B266-42DB-B5C4-0442490C0CFF}"/>
              </a:ext>
            </a:extLst>
          </p:cNvPr>
          <p:cNvSpPr>
            <a:spLocks noGrp="1"/>
          </p:cNvSpPr>
          <p:nvPr>
            <p:ph type="title"/>
          </p:nvPr>
        </p:nvSpPr>
        <p:spPr/>
        <p:txBody>
          <a:bodyPr/>
          <a:lstStyle/>
          <a:p>
            <a:r>
              <a:rPr lang="es-ES" dirty="0"/>
              <a:t>Artículo 16</a:t>
            </a:r>
            <a:endParaRPr lang="es-ES_tradnl" dirty="0"/>
          </a:p>
        </p:txBody>
      </p:sp>
      <p:sp>
        <p:nvSpPr>
          <p:cNvPr id="3" name="Marcador de texto 2">
            <a:extLst>
              <a:ext uri="{FF2B5EF4-FFF2-40B4-BE49-F238E27FC236}">
                <a16:creationId xmlns:a16="http://schemas.microsoft.com/office/drawing/2014/main" id="{9916C8D2-6453-4C61-A55D-E4CB2CDF4FC4}"/>
              </a:ext>
            </a:extLst>
          </p:cNvPr>
          <p:cNvSpPr>
            <a:spLocks noGrp="1"/>
          </p:cNvSpPr>
          <p:nvPr>
            <p:ph type="body" idx="1"/>
          </p:nvPr>
        </p:nvSpPr>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D4819ABF-ED96-4A13-8C5E-204337981DB7}"/>
              </a:ext>
            </a:extLst>
          </p:cNvPr>
          <p:cNvSpPr>
            <a:spLocks noGrp="1"/>
          </p:cNvSpPr>
          <p:nvPr>
            <p:ph sz="half" idx="2"/>
          </p:nvPr>
        </p:nvSpPr>
        <p:spPr/>
        <p:txBody>
          <a:bodyPr>
            <a:normAutofit lnSpcReduction="10000"/>
          </a:bodyPr>
          <a:lstStyle/>
          <a:p>
            <a:r>
              <a:rPr lang="es-ES" dirty="0"/>
              <a:t>Órgano competente. Corresponde a las</a:t>
            </a:r>
            <a:r>
              <a:rPr lang="es-ES" dirty="0">
                <a:highlight>
                  <a:srgbClr val="FFFF00"/>
                </a:highlight>
              </a:rPr>
              <a:t> Comisiones Provinciales </a:t>
            </a:r>
            <a:r>
              <a:rPr lang="es-ES" dirty="0"/>
              <a:t>de Medidas de Protección la competencia para acordar el reconocimiento, denegación, modificación o pérdida de las prestaciones reguladas en esta Orden, así como la calificación para los acogimientos de familias de urgencia y profesionalizadas a que se refieren los artículos 6 y 7 de la misma</a:t>
            </a:r>
            <a:endParaRPr lang="es-ES_tradnl" dirty="0"/>
          </a:p>
        </p:txBody>
      </p:sp>
      <p:sp>
        <p:nvSpPr>
          <p:cNvPr id="6" name="Marcador de contenido 5">
            <a:extLst>
              <a:ext uri="{FF2B5EF4-FFF2-40B4-BE49-F238E27FC236}">
                <a16:creationId xmlns:a16="http://schemas.microsoft.com/office/drawing/2014/main" id="{609757A9-6F2A-4AE4-85F6-44413D2CDE2A}"/>
              </a:ext>
            </a:extLst>
          </p:cNvPr>
          <p:cNvSpPr>
            <a:spLocks noGrp="1"/>
          </p:cNvSpPr>
          <p:nvPr>
            <p:ph sz="quarter" idx="4"/>
          </p:nvPr>
        </p:nvSpPr>
        <p:spPr/>
        <p:txBody>
          <a:bodyPr>
            <a:normAutofit lnSpcReduction="10000"/>
          </a:bodyPr>
          <a:lstStyle/>
          <a:p>
            <a:pPr marL="0" indent="0">
              <a:buNone/>
            </a:pPr>
            <a:r>
              <a:rPr lang="es-ES" dirty="0"/>
              <a:t>Se modifica el artículo 16, que queda redactado de la siguiente manera:</a:t>
            </a:r>
          </a:p>
          <a:p>
            <a:r>
              <a:rPr lang="es-ES" dirty="0"/>
              <a:t>Artículo 16. Órgano competente. Se delega en la persona titular de </a:t>
            </a:r>
            <a:r>
              <a:rPr lang="es-ES" dirty="0">
                <a:highlight>
                  <a:srgbClr val="FFFF00"/>
                </a:highlight>
              </a:rPr>
              <a:t>la Delegación Territorial </a:t>
            </a:r>
            <a:r>
              <a:rPr lang="es-ES" dirty="0"/>
              <a:t>la competencia para acordar el reconocimiento, denegación, modificación o pérdida de las prestaciones reguladas en esta Orden. </a:t>
            </a:r>
            <a:endParaRPr lang="es-ES_tradnl" dirty="0"/>
          </a:p>
        </p:txBody>
      </p:sp>
      <p:sp>
        <p:nvSpPr>
          <p:cNvPr id="7" name="Marcador de texto 4">
            <a:extLst>
              <a:ext uri="{FF2B5EF4-FFF2-40B4-BE49-F238E27FC236}">
                <a16:creationId xmlns:a16="http://schemas.microsoft.com/office/drawing/2014/main" id="{FABC19DB-75B0-48BD-A644-3E110E17B5D4}"/>
              </a:ext>
            </a:extLst>
          </p:cNvPr>
          <p:cNvSpPr>
            <a:spLocks noGrp="1"/>
          </p:cNvSpPr>
          <p:nvPr>
            <p:ph type="body" sz="quarter" idx="3"/>
          </p:nvPr>
        </p:nvSpPr>
        <p:spPr>
          <a:xfrm>
            <a:off x="7507288" y="1970088"/>
            <a:ext cx="3998912" cy="576262"/>
          </a:xfrm>
        </p:spPr>
        <p:txBody>
          <a:bodyPr/>
          <a:lstStyle/>
          <a:p>
            <a:r>
              <a:rPr lang="es-ES" dirty="0"/>
              <a:t>2017</a:t>
            </a:r>
            <a:endParaRPr lang="es-ES_tradnl" dirty="0"/>
          </a:p>
        </p:txBody>
      </p:sp>
      <p:sp>
        <p:nvSpPr>
          <p:cNvPr id="9" name="Marcador de fecha 8">
            <a:extLst>
              <a:ext uri="{FF2B5EF4-FFF2-40B4-BE49-F238E27FC236}">
                <a16:creationId xmlns:a16="http://schemas.microsoft.com/office/drawing/2014/main" id="{4180D4EF-B6A6-4FA2-BD0F-60515942DBDE}"/>
              </a:ext>
            </a:extLst>
          </p:cNvPr>
          <p:cNvSpPr>
            <a:spLocks noGrp="1"/>
          </p:cNvSpPr>
          <p:nvPr>
            <p:ph type="dt" sz="half" idx="10"/>
          </p:nvPr>
        </p:nvSpPr>
        <p:spPr/>
        <p:txBody>
          <a:bodyPr/>
          <a:lstStyle/>
          <a:p>
            <a:r>
              <a:rPr lang="es-ES_tradnl" dirty="0"/>
              <a:t>11/10/2019</a:t>
            </a:r>
            <a:endParaRPr lang="en-US" dirty="0"/>
          </a:p>
        </p:txBody>
      </p:sp>
      <p:sp>
        <p:nvSpPr>
          <p:cNvPr id="10" name="Marcador de número de diapositiva 9">
            <a:extLst>
              <a:ext uri="{FF2B5EF4-FFF2-40B4-BE49-F238E27FC236}">
                <a16:creationId xmlns:a16="http://schemas.microsoft.com/office/drawing/2014/main" id="{290909D5-F5CA-4B58-AFFF-C3CAA79FFE34}"/>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
        <p:nvSpPr>
          <p:cNvPr id="11" name="Rectángulo 10">
            <a:extLst>
              <a:ext uri="{FF2B5EF4-FFF2-40B4-BE49-F238E27FC236}">
                <a16:creationId xmlns:a16="http://schemas.microsoft.com/office/drawing/2014/main" id="{14D4DEFC-649E-4C09-A629-DA9E21BB8E03}"/>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1626387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A95F9F-D96B-4D03-BBBE-6F73CF342E59}"/>
              </a:ext>
            </a:extLst>
          </p:cNvPr>
          <p:cNvSpPr>
            <a:spLocks noGrp="1"/>
          </p:cNvSpPr>
          <p:nvPr>
            <p:ph type="title"/>
          </p:nvPr>
        </p:nvSpPr>
        <p:spPr/>
        <p:txBody>
          <a:bodyPr/>
          <a:lstStyle/>
          <a:p>
            <a:r>
              <a:rPr lang="es-ES" dirty="0"/>
              <a:t>Antecedentes</a:t>
            </a:r>
            <a:endParaRPr lang="es-ES_tradnl" dirty="0"/>
          </a:p>
        </p:txBody>
      </p:sp>
      <p:sp>
        <p:nvSpPr>
          <p:cNvPr id="3" name="Marcador de texto 2">
            <a:extLst>
              <a:ext uri="{FF2B5EF4-FFF2-40B4-BE49-F238E27FC236}">
                <a16:creationId xmlns:a16="http://schemas.microsoft.com/office/drawing/2014/main" id="{500198D3-E011-4120-898B-7F89D81D4737}"/>
              </a:ext>
            </a:extLst>
          </p:cNvPr>
          <p:cNvSpPr>
            <a:spLocks noGrp="1"/>
          </p:cNvSpPr>
          <p:nvPr>
            <p:ph type="body" idx="1"/>
          </p:nvPr>
        </p:nvSpPr>
        <p:spPr>
          <a:xfrm>
            <a:off x="2939373" y="1455339"/>
            <a:ext cx="3992732" cy="576262"/>
          </a:xfrm>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1D252855-8F70-4A23-B948-68F17EF19F40}"/>
              </a:ext>
            </a:extLst>
          </p:cNvPr>
          <p:cNvSpPr>
            <a:spLocks noGrp="1"/>
          </p:cNvSpPr>
          <p:nvPr>
            <p:ph sz="half" idx="2"/>
          </p:nvPr>
        </p:nvSpPr>
        <p:spPr>
          <a:xfrm>
            <a:off x="1697757" y="2140380"/>
            <a:ext cx="4986347" cy="3990057"/>
          </a:xfrm>
        </p:spPr>
        <p:txBody>
          <a:bodyPr>
            <a:noAutofit/>
          </a:bodyPr>
          <a:lstStyle/>
          <a:p>
            <a:pPr marL="0" indent="0">
              <a:buNone/>
            </a:pPr>
            <a:r>
              <a:rPr lang="es-ES_tradnl" sz="1100" b="1" dirty="0"/>
              <a:t>Antecedentes</a:t>
            </a:r>
            <a:endParaRPr lang="es-ES_tradnl" sz="1100" dirty="0"/>
          </a:p>
          <a:p>
            <a:r>
              <a:rPr lang="es-ES_tradnl" sz="1100" b="1" dirty="0"/>
              <a:t>Ley orgánica 1996</a:t>
            </a:r>
            <a:r>
              <a:rPr lang="es-ES_tradnl" sz="1100" dirty="0"/>
              <a:t> de 15 enero Protección Jurídica del Menor establece 3 tipos de acogimiento familiar como objetivo de evitar que los menores se vean privados innecesariamente de la permanencia en un ambiente familiar.</a:t>
            </a:r>
          </a:p>
          <a:p>
            <a:r>
              <a:rPr lang="es-ES_tradnl" sz="1100" b="1" dirty="0"/>
              <a:t>El artículo 173</a:t>
            </a:r>
            <a:r>
              <a:rPr lang="es-ES_tradnl" sz="1100" dirty="0"/>
              <a:t> del </a:t>
            </a:r>
            <a:r>
              <a:rPr lang="es-ES_tradnl" sz="1100" dirty="0">
                <a:highlight>
                  <a:srgbClr val="00FFFF"/>
                </a:highlight>
              </a:rPr>
              <a:t>código civil contempla la posibilidad de que el documento de formalización del acogimiento familiar incluya “la compensación económica que en su caso vayan a recibir los acogedores”.</a:t>
            </a:r>
          </a:p>
          <a:p>
            <a:r>
              <a:rPr lang="es-ES_tradnl" sz="1100" b="1" dirty="0"/>
              <a:t>La ley 1/1998 de 20 abril</a:t>
            </a:r>
            <a:r>
              <a:rPr lang="es-ES_tradnl" sz="1100" dirty="0"/>
              <a:t> de los derechos y la atención al menor en Andalucía </a:t>
            </a:r>
            <a:r>
              <a:rPr lang="es-ES_tradnl" sz="1100" b="1" dirty="0"/>
              <a:t>(art.27</a:t>
            </a:r>
            <a:r>
              <a:rPr lang="es-ES_tradnl" sz="1100" dirty="0"/>
              <a:t>), como </a:t>
            </a:r>
            <a:r>
              <a:rPr lang="es-ES_tradnl" sz="1100" dirty="0">
                <a:highlight>
                  <a:srgbClr val="00FFFF"/>
                </a:highlight>
              </a:rPr>
              <a:t>principio de actuación la prioridad del acogimiento familiar sobre la medida de acogimiento en centros, favorecer la permanencia del menor en su ambiente familiar, evitar la separación de los hermanos y procurar el acogimiento por una misma persona o familia</a:t>
            </a:r>
            <a:r>
              <a:rPr lang="es-ES_tradnl" sz="1100" dirty="0"/>
              <a:t>. El </a:t>
            </a:r>
            <a:r>
              <a:rPr lang="es-ES_tradnl" sz="1100" b="1" dirty="0"/>
              <a:t>(art. 26)</a:t>
            </a:r>
            <a:r>
              <a:rPr lang="es-ES_tradnl" sz="1100" dirty="0"/>
              <a:t>, </a:t>
            </a:r>
            <a:r>
              <a:rPr lang="es-ES_tradnl" sz="1100" dirty="0">
                <a:highlight>
                  <a:srgbClr val="00FFFF"/>
                </a:highlight>
              </a:rPr>
              <a:t>provee que los acogedores puedan recibir una compensación económica en las condiciones que reglamentariamente se determine.</a:t>
            </a:r>
          </a:p>
          <a:p>
            <a:r>
              <a:rPr lang="es-ES_tradnl" sz="1100" b="1" dirty="0"/>
              <a:t>Decreto 282/2002 de 12 de noviembre</a:t>
            </a:r>
            <a:r>
              <a:rPr lang="es-ES_tradnl" sz="1100" dirty="0"/>
              <a:t> de Acogimiento y adopción establece en su artículo 26.2 que “</a:t>
            </a:r>
            <a:r>
              <a:rPr lang="es-ES_tradnl" sz="1100" dirty="0">
                <a:highlight>
                  <a:srgbClr val="00FFFF"/>
                </a:highlight>
              </a:rPr>
              <a:t>los acogimientos familiares simples y permanentes </a:t>
            </a:r>
            <a:r>
              <a:rPr lang="es-ES_tradnl" sz="1100" b="1" dirty="0">
                <a:solidFill>
                  <a:srgbClr val="FF0000"/>
                </a:solidFill>
                <a:highlight>
                  <a:srgbClr val="00FFFF"/>
                </a:highlight>
              </a:rPr>
              <a:t>podrán</a:t>
            </a:r>
            <a:r>
              <a:rPr lang="es-ES_tradnl" sz="1100" dirty="0">
                <a:highlight>
                  <a:srgbClr val="00FFFF"/>
                </a:highlight>
              </a:rPr>
              <a:t> ser retribuidos, rigiéndose por la correspondiente normativa.</a:t>
            </a:r>
          </a:p>
          <a:p>
            <a:endParaRPr lang="es-ES_tradnl" sz="1100" dirty="0"/>
          </a:p>
        </p:txBody>
      </p:sp>
      <p:sp>
        <p:nvSpPr>
          <p:cNvPr id="5" name="Marcador de texto 4">
            <a:extLst>
              <a:ext uri="{FF2B5EF4-FFF2-40B4-BE49-F238E27FC236}">
                <a16:creationId xmlns:a16="http://schemas.microsoft.com/office/drawing/2014/main" id="{26B4D627-83AD-419C-80BD-FD98438C8775}"/>
              </a:ext>
            </a:extLst>
          </p:cNvPr>
          <p:cNvSpPr>
            <a:spLocks noGrp="1"/>
          </p:cNvSpPr>
          <p:nvPr>
            <p:ph type="body" sz="quarter" idx="3"/>
          </p:nvPr>
        </p:nvSpPr>
        <p:spPr>
          <a:xfrm>
            <a:off x="7506629" y="1452111"/>
            <a:ext cx="3999001" cy="576262"/>
          </a:xfrm>
        </p:spPr>
        <p:txBody>
          <a:bodyPr/>
          <a:lstStyle/>
          <a:p>
            <a:r>
              <a:rPr lang="es-ES" dirty="0"/>
              <a:t>2017</a:t>
            </a:r>
            <a:endParaRPr lang="es-ES_tradnl" dirty="0"/>
          </a:p>
        </p:txBody>
      </p:sp>
      <p:sp>
        <p:nvSpPr>
          <p:cNvPr id="6" name="Marcador de contenido 5">
            <a:extLst>
              <a:ext uri="{FF2B5EF4-FFF2-40B4-BE49-F238E27FC236}">
                <a16:creationId xmlns:a16="http://schemas.microsoft.com/office/drawing/2014/main" id="{8D25676E-5A39-4868-B665-DF0A7ADD21DA}"/>
              </a:ext>
            </a:extLst>
          </p:cNvPr>
          <p:cNvSpPr>
            <a:spLocks noGrp="1"/>
          </p:cNvSpPr>
          <p:nvPr>
            <p:ph sz="quarter" idx="4"/>
          </p:nvPr>
        </p:nvSpPr>
        <p:spPr/>
        <p:txBody>
          <a:bodyPr>
            <a:normAutofit/>
          </a:bodyPr>
          <a:lstStyle/>
          <a:p>
            <a:r>
              <a:rPr lang="es-ES" dirty="0"/>
              <a:t>Artículo único. Modificación de la Orden de 11 de febrero de 2004, por la que se </a:t>
            </a:r>
            <a:r>
              <a:rPr lang="es-ES" dirty="0">
                <a:solidFill>
                  <a:srgbClr val="FF0000"/>
                </a:solidFill>
              </a:rPr>
              <a:t>regulan las prestaciones económicas a las familias acogedoras</a:t>
            </a:r>
            <a:r>
              <a:rPr lang="es-ES" dirty="0"/>
              <a:t> de menores, se modifica en los siguientes términos:</a:t>
            </a:r>
            <a:endParaRPr lang="es-ES_tradnl" dirty="0"/>
          </a:p>
        </p:txBody>
      </p:sp>
      <p:sp>
        <p:nvSpPr>
          <p:cNvPr id="8" name="Marcador de fecha 7">
            <a:extLst>
              <a:ext uri="{FF2B5EF4-FFF2-40B4-BE49-F238E27FC236}">
                <a16:creationId xmlns:a16="http://schemas.microsoft.com/office/drawing/2014/main" id="{4773A9DA-503B-49C1-BB78-7DD7210F2FA3}"/>
              </a:ext>
            </a:extLst>
          </p:cNvPr>
          <p:cNvSpPr>
            <a:spLocks noGrp="1"/>
          </p:cNvSpPr>
          <p:nvPr>
            <p:ph type="dt" sz="half" idx="10"/>
          </p:nvPr>
        </p:nvSpPr>
        <p:spPr/>
        <p:txBody>
          <a:bodyPr/>
          <a:lstStyle/>
          <a:p>
            <a:r>
              <a:rPr lang="es-ES_tradnl" dirty="0"/>
              <a:t>11/10/2019</a:t>
            </a:r>
            <a:endParaRPr lang="en-US" dirty="0"/>
          </a:p>
        </p:txBody>
      </p:sp>
      <p:sp>
        <p:nvSpPr>
          <p:cNvPr id="9" name="Marcador de número de diapositiva 8">
            <a:extLst>
              <a:ext uri="{FF2B5EF4-FFF2-40B4-BE49-F238E27FC236}">
                <a16:creationId xmlns:a16="http://schemas.microsoft.com/office/drawing/2014/main" id="{D888A31B-D664-474A-BC0B-AC8B3C5ED36E}"/>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
        <p:nvSpPr>
          <p:cNvPr id="11" name="Rectángulo 10">
            <a:extLst>
              <a:ext uri="{FF2B5EF4-FFF2-40B4-BE49-F238E27FC236}">
                <a16:creationId xmlns:a16="http://schemas.microsoft.com/office/drawing/2014/main" id="{5EE7698A-BA6E-47DF-85CF-852C0E32BA6D}"/>
              </a:ext>
            </a:extLst>
          </p:cNvPr>
          <p:cNvSpPr/>
          <p:nvPr/>
        </p:nvSpPr>
        <p:spPr>
          <a:xfrm>
            <a:off x="9993312" y="-1905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992285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19FAAD-B7BF-4BD0-86BD-4BF7D5F0C44C}"/>
              </a:ext>
            </a:extLst>
          </p:cNvPr>
          <p:cNvSpPr>
            <a:spLocks noGrp="1"/>
          </p:cNvSpPr>
          <p:nvPr>
            <p:ph type="title"/>
          </p:nvPr>
        </p:nvSpPr>
        <p:spPr/>
        <p:txBody>
          <a:bodyPr/>
          <a:lstStyle/>
          <a:p>
            <a:r>
              <a:rPr lang="es-ES" dirty="0"/>
              <a:t>Artículo 17</a:t>
            </a:r>
            <a:endParaRPr lang="es-ES_tradnl" dirty="0"/>
          </a:p>
        </p:txBody>
      </p:sp>
      <p:sp>
        <p:nvSpPr>
          <p:cNvPr id="3" name="Marcador de texto 2">
            <a:extLst>
              <a:ext uri="{FF2B5EF4-FFF2-40B4-BE49-F238E27FC236}">
                <a16:creationId xmlns:a16="http://schemas.microsoft.com/office/drawing/2014/main" id="{45E9B017-8FC0-4C89-809F-B4AA5D0247F6}"/>
              </a:ext>
            </a:extLst>
          </p:cNvPr>
          <p:cNvSpPr>
            <a:spLocks noGrp="1"/>
          </p:cNvSpPr>
          <p:nvPr>
            <p:ph type="body" idx="1"/>
          </p:nvPr>
        </p:nvSpPr>
        <p:spPr>
          <a:xfrm>
            <a:off x="2939373" y="1289667"/>
            <a:ext cx="3992732" cy="576262"/>
          </a:xfrm>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CB18577C-7B5F-40D7-8DCC-9F221D15C05D}"/>
              </a:ext>
            </a:extLst>
          </p:cNvPr>
          <p:cNvSpPr>
            <a:spLocks noGrp="1"/>
          </p:cNvSpPr>
          <p:nvPr>
            <p:ph sz="half" idx="2"/>
          </p:nvPr>
        </p:nvSpPr>
        <p:spPr>
          <a:xfrm>
            <a:off x="1930400" y="1865930"/>
            <a:ext cx="5334000" cy="4499820"/>
          </a:xfrm>
        </p:spPr>
        <p:txBody>
          <a:bodyPr>
            <a:noAutofit/>
          </a:bodyPr>
          <a:lstStyle/>
          <a:p>
            <a:r>
              <a:rPr lang="es-ES" sz="1400" dirty="0"/>
              <a:t>Iniciación, instrucción y resolución. </a:t>
            </a:r>
          </a:p>
          <a:p>
            <a:pPr lvl="1">
              <a:buFont typeface="Arial" panose="020B0604020202020204" pitchFamily="34" charset="0"/>
              <a:buChar char="•"/>
            </a:pPr>
            <a:r>
              <a:rPr lang="es-ES" sz="1400" dirty="0"/>
              <a:t>1. El procedimiento se iniciará de oficio, a propuesta del Servicio especializado de Protección de Menores de la </a:t>
            </a:r>
            <a:r>
              <a:rPr lang="es-ES" sz="1400" dirty="0">
                <a:highlight>
                  <a:srgbClr val="FFFF00"/>
                </a:highlight>
              </a:rPr>
              <a:t>Delegación Provincial </a:t>
            </a:r>
            <a:r>
              <a:rPr lang="es-ES" sz="1400" dirty="0"/>
              <a:t>en cuyo ámbito territorial residan los acogedores. </a:t>
            </a:r>
          </a:p>
          <a:p>
            <a:pPr lvl="1">
              <a:buFont typeface="Arial" panose="020B0604020202020204" pitchFamily="34" charset="0"/>
              <a:buChar char="•"/>
            </a:pPr>
            <a:r>
              <a:rPr lang="es-ES" sz="1400" dirty="0"/>
              <a:t>2. Las familias acogedoras acreditarán su situación económica aportando cuanta documentación les sea requerida por el Servicio especializado de Protección de Menores. </a:t>
            </a:r>
          </a:p>
          <a:p>
            <a:pPr lvl="1">
              <a:buFont typeface="Arial" panose="020B0604020202020204" pitchFamily="34" charset="0"/>
              <a:buChar char="•"/>
            </a:pPr>
            <a:r>
              <a:rPr lang="es-ES" sz="1400" dirty="0"/>
              <a:t>3. Los beneficiarios deberán manifestar expresamente su aceptación a la percepción de la prestación. </a:t>
            </a:r>
          </a:p>
          <a:p>
            <a:pPr lvl="1">
              <a:buFont typeface="Arial" panose="020B0604020202020204" pitchFamily="34" charset="0"/>
              <a:buChar char="•"/>
            </a:pPr>
            <a:r>
              <a:rPr lang="es-ES" sz="1400" dirty="0"/>
              <a:t>4. La </a:t>
            </a:r>
            <a:r>
              <a:rPr lang="es-ES" sz="1400" dirty="0">
                <a:highlight>
                  <a:srgbClr val="FFFF00"/>
                </a:highlight>
              </a:rPr>
              <a:t>Comisión Provincial </a:t>
            </a:r>
            <a:r>
              <a:rPr lang="es-ES" sz="1400" dirty="0"/>
              <a:t>de Medidas de Protección acordará, previo informe técnico motivado </a:t>
            </a:r>
            <a:r>
              <a:rPr lang="es-ES" sz="1400" dirty="0">
                <a:solidFill>
                  <a:srgbClr val="FF0000"/>
                </a:solidFill>
              </a:rPr>
              <a:t>y con audiencia de los interesados,</a:t>
            </a:r>
            <a:r>
              <a:rPr lang="es-ES" sz="1400" dirty="0"/>
              <a:t> la aprobación o denegación de la prestación, determinando, cuando así proceda, el concepto y cuantía que corresponda.</a:t>
            </a:r>
          </a:p>
          <a:p>
            <a:endParaRPr lang="es-ES_tradnl" sz="1400" dirty="0"/>
          </a:p>
        </p:txBody>
      </p:sp>
      <p:sp>
        <p:nvSpPr>
          <p:cNvPr id="6" name="Marcador de contenido 5">
            <a:extLst>
              <a:ext uri="{FF2B5EF4-FFF2-40B4-BE49-F238E27FC236}">
                <a16:creationId xmlns:a16="http://schemas.microsoft.com/office/drawing/2014/main" id="{B2AD0F65-AC68-454D-8BB7-017014DCF819}"/>
              </a:ext>
            </a:extLst>
          </p:cNvPr>
          <p:cNvSpPr>
            <a:spLocks noGrp="1"/>
          </p:cNvSpPr>
          <p:nvPr>
            <p:ph sz="quarter" idx="4"/>
          </p:nvPr>
        </p:nvSpPr>
        <p:spPr>
          <a:xfrm>
            <a:off x="7278553" y="1862701"/>
            <a:ext cx="4227077" cy="4132653"/>
          </a:xfrm>
        </p:spPr>
        <p:txBody>
          <a:bodyPr>
            <a:noAutofit/>
          </a:bodyPr>
          <a:lstStyle/>
          <a:p>
            <a:pPr marL="0" indent="0">
              <a:buNone/>
            </a:pPr>
            <a:r>
              <a:rPr lang="es-ES" sz="1400" dirty="0"/>
              <a:t>Se modifican los apartados 1 y 4 del artículo 17, que queda redactado de la siguiente manera:</a:t>
            </a:r>
          </a:p>
          <a:p>
            <a:r>
              <a:rPr lang="es-ES" sz="1400" dirty="0"/>
              <a:t>Artículo 17. Iniciación, instrucción y resolución. </a:t>
            </a:r>
          </a:p>
          <a:p>
            <a:pPr lvl="1">
              <a:buFont typeface="Arial" panose="020B0604020202020204" pitchFamily="34" charset="0"/>
              <a:buChar char="•"/>
            </a:pPr>
            <a:r>
              <a:rPr lang="es-ES" sz="1400" dirty="0"/>
              <a:t>1. El procedimiento se iniciará de oficio, a propuesta del Servicio especializado de Protección de Menores de la </a:t>
            </a:r>
            <a:r>
              <a:rPr lang="es-ES" sz="1400" dirty="0">
                <a:highlight>
                  <a:srgbClr val="FFFF00"/>
                </a:highlight>
              </a:rPr>
              <a:t>Delegación Territorial </a:t>
            </a:r>
            <a:r>
              <a:rPr lang="es-ES" sz="1400" dirty="0"/>
              <a:t>tutora o guardadora del menor. </a:t>
            </a:r>
          </a:p>
          <a:p>
            <a:pPr lvl="1">
              <a:buFont typeface="Arial" panose="020B0604020202020204" pitchFamily="34" charset="0"/>
              <a:buChar char="•"/>
            </a:pPr>
            <a:r>
              <a:rPr lang="es-ES" sz="1400" dirty="0"/>
              <a:t>4. La persona titular de </a:t>
            </a:r>
            <a:r>
              <a:rPr lang="es-ES" sz="1400" dirty="0">
                <a:highlight>
                  <a:srgbClr val="FFFF00"/>
                </a:highlight>
              </a:rPr>
              <a:t>la Delegación Territorial </a:t>
            </a:r>
            <a:r>
              <a:rPr lang="es-ES" sz="1400" dirty="0"/>
              <a:t>acordará, previo informe técnico motivado </a:t>
            </a:r>
            <a:r>
              <a:rPr lang="es-ES" sz="1400" dirty="0">
                <a:solidFill>
                  <a:srgbClr val="FF0000"/>
                </a:solidFill>
              </a:rPr>
              <a:t>y con audiencia de los interesados</a:t>
            </a:r>
            <a:r>
              <a:rPr lang="es-ES" sz="1400" dirty="0"/>
              <a:t>, la aprobación o denegación de la prestación, determinando, cuando así proceda, el concepto y cuantía que corresponda.</a:t>
            </a:r>
          </a:p>
          <a:p>
            <a:endParaRPr lang="es-ES_tradnl" sz="1400" dirty="0"/>
          </a:p>
        </p:txBody>
      </p:sp>
      <p:sp>
        <p:nvSpPr>
          <p:cNvPr id="7" name="Marcador de texto 4">
            <a:extLst>
              <a:ext uri="{FF2B5EF4-FFF2-40B4-BE49-F238E27FC236}">
                <a16:creationId xmlns:a16="http://schemas.microsoft.com/office/drawing/2014/main" id="{3255568C-189C-460F-A393-0CC88E0C304F}"/>
              </a:ext>
            </a:extLst>
          </p:cNvPr>
          <p:cNvSpPr>
            <a:spLocks noGrp="1"/>
          </p:cNvSpPr>
          <p:nvPr>
            <p:ph type="body" sz="quarter" idx="3"/>
          </p:nvPr>
        </p:nvSpPr>
        <p:spPr>
          <a:xfrm>
            <a:off x="7507288" y="1287052"/>
            <a:ext cx="3998912" cy="576262"/>
          </a:xfrm>
        </p:spPr>
        <p:txBody>
          <a:bodyPr/>
          <a:lstStyle/>
          <a:p>
            <a:r>
              <a:rPr lang="es-ES" dirty="0"/>
              <a:t>2017</a:t>
            </a:r>
            <a:endParaRPr lang="es-ES_tradnl" dirty="0"/>
          </a:p>
        </p:txBody>
      </p:sp>
      <p:sp>
        <p:nvSpPr>
          <p:cNvPr id="10" name="Marcador de fecha 9">
            <a:extLst>
              <a:ext uri="{FF2B5EF4-FFF2-40B4-BE49-F238E27FC236}">
                <a16:creationId xmlns:a16="http://schemas.microsoft.com/office/drawing/2014/main" id="{CDC4DA16-864F-4810-8EFA-8CDDDFF88623}"/>
              </a:ext>
            </a:extLst>
          </p:cNvPr>
          <p:cNvSpPr>
            <a:spLocks noGrp="1"/>
          </p:cNvSpPr>
          <p:nvPr>
            <p:ph type="dt" sz="half" idx="10"/>
          </p:nvPr>
        </p:nvSpPr>
        <p:spPr>
          <a:xfrm>
            <a:off x="10691812" y="5995354"/>
            <a:ext cx="1146283" cy="370396"/>
          </a:xfrm>
        </p:spPr>
        <p:txBody>
          <a:bodyPr/>
          <a:lstStyle/>
          <a:p>
            <a:r>
              <a:rPr lang="es-ES_tradnl" dirty="0"/>
              <a:t>11/10/2019</a:t>
            </a:r>
            <a:endParaRPr lang="en-US" dirty="0"/>
          </a:p>
        </p:txBody>
      </p:sp>
      <p:sp>
        <p:nvSpPr>
          <p:cNvPr id="11" name="Marcador de número de diapositiva 10">
            <a:extLst>
              <a:ext uri="{FF2B5EF4-FFF2-40B4-BE49-F238E27FC236}">
                <a16:creationId xmlns:a16="http://schemas.microsoft.com/office/drawing/2014/main" id="{19CE681E-B654-48BE-8F0E-99407910453C}"/>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
        <p:nvSpPr>
          <p:cNvPr id="12" name="Rectángulo 11">
            <a:extLst>
              <a:ext uri="{FF2B5EF4-FFF2-40B4-BE49-F238E27FC236}">
                <a16:creationId xmlns:a16="http://schemas.microsoft.com/office/drawing/2014/main" id="{00489AE5-3D42-46F7-9FAC-A20DD50F5D73}"/>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1523293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526998-D3B6-40EA-9AD4-4F7F2CE8F1CB}"/>
              </a:ext>
            </a:extLst>
          </p:cNvPr>
          <p:cNvSpPr>
            <a:spLocks noGrp="1"/>
          </p:cNvSpPr>
          <p:nvPr>
            <p:ph type="title"/>
          </p:nvPr>
        </p:nvSpPr>
        <p:spPr>
          <a:xfrm>
            <a:off x="2592924" y="518094"/>
            <a:ext cx="8911687" cy="1280890"/>
          </a:xfrm>
        </p:spPr>
        <p:txBody>
          <a:bodyPr/>
          <a:lstStyle/>
          <a:p>
            <a:r>
              <a:rPr lang="es-ES" dirty="0"/>
              <a:t>Artículo 18</a:t>
            </a:r>
            <a:endParaRPr lang="es-ES_tradnl" dirty="0"/>
          </a:p>
        </p:txBody>
      </p:sp>
      <p:sp>
        <p:nvSpPr>
          <p:cNvPr id="3" name="Marcador de texto 2">
            <a:extLst>
              <a:ext uri="{FF2B5EF4-FFF2-40B4-BE49-F238E27FC236}">
                <a16:creationId xmlns:a16="http://schemas.microsoft.com/office/drawing/2014/main" id="{CFC4AD48-3AA1-4448-AC5B-371F24D04FE4}"/>
              </a:ext>
            </a:extLst>
          </p:cNvPr>
          <p:cNvSpPr>
            <a:spLocks noGrp="1"/>
          </p:cNvSpPr>
          <p:nvPr>
            <p:ph type="body" idx="1"/>
          </p:nvPr>
        </p:nvSpPr>
        <p:spPr>
          <a:xfrm>
            <a:off x="2939373" y="945634"/>
            <a:ext cx="3992732" cy="576262"/>
          </a:xfrm>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380AF9E3-2F80-4171-B7F0-9A6E1A8F080D}"/>
              </a:ext>
            </a:extLst>
          </p:cNvPr>
          <p:cNvSpPr>
            <a:spLocks noGrp="1"/>
          </p:cNvSpPr>
          <p:nvPr>
            <p:ph sz="half" idx="2"/>
          </p:nvPr>
        </p:nvSpPr>
        <p:spPr>
          <a:xfrm>
            <a:off x="684105" y="1627912"/>
            <a:ext cx="6716155" cy="4649292"/>
          </a:xfrm>
        </p:spPr>
        <p:txBody>
          <a:bodyPr>
            <a:noAutofit/>
          </a:bodyPr>
          <a:lstStyle/>
          <a:p>
            <a:r>
              <a:rPr lang="es-ES" sz="1200" dirty="0"/>
              <a:t>Modificación y extinción de las prestaciones </a:t>
            </a:r>
          </a:p>
          <a:p>
            <a:pPr lvl="1">
              <a:buFont typeface="Arial" panose="020B0604020202020204" pitchFamily="34" charset="0"/>
              <a:buChar char="•"/>
            </a:pPr>
            <a:r>
              <a:rPr lang="es-ES" sz="1200" dirty="0"/>
              <a:t>1. En aquellos casos en que, </a:t>
            </a:r>
            <a:r>
              <a:rPr lang="es-ES" sz="1200" dirty="0">
                <a:solidFill>
                  <a:srgbClr val="FF0000"/>
                </a:solidFill>
              </a:rPr>
              <a:t>a la vista del seguimiento del acogimiento familiar, se constate un cambio en las condiciones que determinaron la retribución </a:t>
            </a:r>
            <a:r>
              <a:rPr lang="es-ES" sz="1200" dirty="0"/>
              <a:t>y fijación de la cuantía, podrá acordarse por la Comisión Provincial de Medidas de Protección, a propuesta del Servicio especializado de Protección de Menores correspondiente, </a:t>
            </a:r>
            <a:r>
              <a:rPr lang="es-ES" sz="1200" dirty="0">
                <a:solidFill>
                  <a:srgbClr val="FF0000"/>
                </a:solidFill>
              </a:rPr>
              <a:t>y previa audiencia de los interesados</a:t>
            </a:r>
            <a:r>
              <a:rPr lang="es-ES" sz="1200" dirty="0"/>
              <a:t>, la modificación o supresión de la prestación acordada inicialmente, debiendo dictarse al efecto nueva resolución. </a:t>
            </a:r>
          </a:p>
          <a:p>
            <a:pPr lvl="1">
              <a:buFont typeface="Arial" panose="020B0604020202020204" pitchFamily="34" charset="0"/>
              <a:buChar char="•"/>
            </a:pPr>
            <a:r>
              <a:rPr lang="es-ES" sz="1200" dirty="0"/>
              <a:t>2. A los efectos de los apartados anteriores, se entenderán como causas de extinción de la prestación:</a:t>
            </a:r>
          </a:p>
          <a:p>
            <a:pPr lvl="2">
              <a:buFont typeface="Courier New" panose="02070309020205020404" pitchFamily="49" charset="0"/>
              <a:buChar char="o"/>
            </a:pPr>
            <a:r>
              <a:rPr lang="es-ES" sz="1200" dirty="0"/>
              <a:t>a) Incumplimiento de las obligaciones inherentes a la guarda. </a:t>
            </a:r>
          </a:p>
          <a:p>
            <a:pPr lvl="2">
              <a:buFont typeface="Courier New" panose="02070309020205020404" pitchFamily="49" charset="0"/>
              <a:buChar char="o"/>
            </a:pPr>
            <a:r>
              <a:rPr lang="es-ES" sz="1200" dirty="0"/>
              <a:t>b) Cese del acogimiento. </a:t>
            </a:r>
          </a:p>
          <a:p>
            <a:pPr lvl="2">
              <a:buFont typeface="Courier New" panose="02070309020205020404" pitchFamily="49" charset="0"/>
              <a:buChar char="o"/>
            </a:pPr>
            <a:r>
              <a:rPr lang="es-ES" sz="1200" dirty="0"/>
              <a:t>c) No aplicar la prestación a la finalidad para la que fue concedida.</a:t>
            </a:r>
          </a:p>
          <a:p>
            <a:pPr lvl="2">
              <a:buFont typeface="Courier New" panose="02070309020205020404" pitchFamily="49" charset="0"/>
              <a:buChar char="o"/>
            </a:pPr>
            <a:r>
              <a:rPr lang="es-ES" sz="1200" dirty="0"/>
              <a:t>d) Falsedad u ocultación de datos determinantes para la concesión de la prestación.</a:t>
            </a:r>
          </a:p>
          <a:p>
            <a:pPr lvl="1">
              <a:buFont typeface="Arial" panose="020B0604020202020204" pitchFamily="34" charset="0"/>
              <a:buChar char="•"/>
            </a:pPr>
            <a:r>
              <a:rPr lang="es-ES" sz="1200" dirty="0"/>
              <a:t>3. Será causa de modificación de la prestación la variación de las circunstancias que se tuvieron en cuenta para su concesión.</a:t>
            </a:r>
          </a:p>
          <a:p>
            <a:pPr lvl="1">
              <a:buFont typeface="Arial" panose="020B0604020202020204" pitchFamily="34" charset="0"/>
              <a:buChar char="•"/>
            </a:pPr>
            <a:r>
              <a:rPr lang="es-ES" sz="1200" dirty="0">
                <a:highlight>
                  <a:srgbClr val="FFFF00"/>
                </a:highlight>
              </a:rPr>
              <a:t> 4. En el caso de que el acogimiento familiar hubiese sido acordado por resolución judicial, si se pretendiere modificar o suprimir la prestación, será necesario que la Comisión Provincial de Medidas de Protección, inste previamente a la autoridad judicial la modificación o supresión.</a:t>
            </a:r>
          </a:p>
        </p:txBody>
      </p:sp>
      <p:sp>
        <p:nvSpPr>
          <p:cNvPr id="6" name="Marcador de contenido 5">
            <a:extLst>
              <a:ext uri="{FF2B5EF4-FFF2-40B4-BE49-F238E27FC236}">
                <a16:creationId xmlns:a16="http://schemas.microsoft.com/office/drawing/2014/main" id="{ED0AFEE2-F99F-4EA0-B542-334EE05529EF}"/>
              </a:ext>
            </a:extLst>
          </p:cNvPr>
          <p:cNvSpPr>
            <a:spLocks noGrp="1"/>
          </p:cNvSpPr>
          <p:nvPr>
            <p:ph sz="quarter" idx="4"/>
          </p:nvPr>
        </p:nvSpPr>
        <p:spPr>
          <a:xfrm>
            <a:off x="7262654" y="1677693"/>
            <a:ext cx="4588406" cy="3354060"/>
          </a:xfrm>
        </p:spPr>
        <p:txBody>
          <a:bodyPr>
            <a:normAutofit/>
          </a:bodyPr>
          <a:lstStyle/>
          <a:p>
            <a:r>
              <a:rPr lang="es-ES" sz="1400" dirty="0">
                <a:highlight>
                  <a:srgbClr val="FFFF00"/>
                </a:highlight>
              </a:rPr>
              <a:t>Se suprime el apartado 4</a:t>
            </a:r>
            <a:r>
              <a:rPr lang="es-ES" sz="1400" dirty="0"/>
              <a:t> del artículo 18.</a:t>
            </a:r>
          </a:p>
          <a:p>
            <a:endParaRPr lang="es-ES_tradnl" sz="1400" dirty="0"/>
          </a:p>
        </p:txBody>
      </p:sp>
      <p:sp>
        <p:nvSpPr>
          <p:cNvPr id="7" name="Marcador de texto 4">
            <a:extLst>
              <a:ext uri="{FF2B5EF4-FFF2-40B4-BE49-F238E27FC236}">
                <a16:creationId xmlns:a16="http://schemas.microsoft.com/office/drawing/2014/main" id="{A47BB522-06CD-41BA-B3D6-CCCAA5DBFE91}"/>
              </a:ext>
            </a:extLst>
          </p:cNvPr>
          <p:cNvSpPr>
            <a:spLocks noGrp="1"/>
          </p:cNvSpPr>
          <p:nvPr>
            <p:ph type="body" sz="quarter" idx="3"/>
          </p:nvPr>
        </p:nvSpPr>
        <p:spPr>
          <a:xfrm>
            <a:off x="7507288" y="996027"/>
            <a:ext cx="3998912" cy="576262"/>
          </a:xfrm>
        </p:spPr>
        <p:txBody>
          <a:bodyPr/>
          <a:lstStyle/>
          <a:p>
            <a:r>
              <a:rPr lang="es-ES" dirty="0"/>
              <a:t>2017</a:t>
            </a:r>
            <a:endParaRPr lang="es-ES_tradnl" dirty="0"/>
          </a:p>
        </p:txBody>
      </p:sp>
      <p:sp>
        <p:nvSpPr>
          <p:cNvPr id="9" name="Marcador de fecha 8">
            <a:extLst>
              <a:ext uri="{FF2B5EF4-FFF2-40B4-BE49-F238E27FC236}">
                <a16:creationId xmlns:a16="http://schemas.microsoft.com/office/drawing/2014/main" id="{95C01834-4EF3-4B4D-BC03-949F0D8957AF}"/>
              </a:ext>
            </a:extLst>
          </p:cNvPr>
          <p:cNvSpPr>
            <a:spLocks noGrp="1"/>
          </p:cNvSpPr>
          <p:nvPr>
            <p:ph type="dt" sz="half" idx="10"/>
          </p:nvPr>
        </p:nvSpPr>
        <p:spPr/>
        <p:txBody>
          <a:bodyPr/>
          <a:lstStyle/>
          <a:p>
            <a:r>
              <a:rPr lang="es-ES_tradnl" dirty="0"/>
              <a:t>11/10/2019</a:t>
            </a:r>
            <a:endParaRPr lang="en-US" dirty="0"/>
          </a:p>
        </p:txBody>
      </p:sp>
      <p:sp>
        <p:nvSpPr>
          <p:cNvPr id="10" name="Marcador de número de diapositiva 9">
            <a:extLst>
              <a:ext uri="{FF2B5EF4-FFF2-40B4-BE49-F238E27FC236}">
                <a16:creationId xmlns:a16="http://schemas.microsoft.com/office/drawing/2014/main" id="{B45CED79-B5CF-4FE5-A0C5-B4D6D52286D8}"/>
              </a:ext>
            </a:extLst>
          </p:cNvPr>
          <p:cNvSpPr>
            <a:spLocks noGrp="1"/>
          </p:cNvSpPr>
          <p:nvPr>
            <p:ph type="sldNum" sz="quarter" idx="12"/>
          </p:nvPr>
        </p:nvSpPr>
        <p:spPr>
          <a:xfrm>
            <a:off x="531812" y="734774"/>
            <a:ext cx="779767" cy="365125"/>
          </a:xfrm>
        </p:spPr>
        <p:txBody>
          <a:bodyPr/>
          <a:lstStyle/>
          <a:p>
            <a:fld id="{D57F1E4F-1CFF-5643-939E-217C01CDF565}" type="slidenum">
              <a:rPr lang="en-US" smtClean="0"/>
              <a:pPr/>
              <a:t>21</a:t>
            </a:fld>
            <a:endParaRPr lang="en-US" dirty="0"/>
          </a:p>
        </p:txBody>
      </p:sp>
      <p:sp>
        <p:nvSpPr>
          <p:cNvPr id="11" name="Rectángulo 10">
            <a:extLst>
              <a:ext uri="{FF2B5EF4-FFF2-40B4-BE49-F238E27FC236}">
                <a16:creationId xmlns:a16="http://schemas.microsoft.com/office/drawing/2014/main" id="{94655832-0A31-4FF4-8969-624028F836DD}"/>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3972803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D45B4E-450F-48BE-A089-7071A35D5B95}"/>
              </a:ext>
            </a:extLst>
          </p:cNvPr>
          <p:cNvSpPr>
            <a:spLocks noGrp="1"/>
          </p:cNvSpPr>
          <p:nvPr>
            <p:ph type="title"/>
          </p:nvPr>
        </p:nvSpPr>
        <p:spPr/>
        <p:txBody>
          <a:bodyPr/>
          <a:lstStyle/>
          <a:p>
            <a:r>
              <a:rPr lang="es-ES" dirty="0"/>
              <a:t>Artículo 19</a:t>
            </a:r>
            <a:endParaRPr lang="es-ES_tradnl" dirty="0"/>
          </a:p>
        </p:txBody>
      </p:sp>
      <p:sp>
        <p:nvSpPr>
          <p:cNvPr id="3" name="Marcador de texto 2">
            <a:extLst>
              <a:ext uri="{FF2B5EF4-FFF2-40B4-BE49-F238E27FC236}">
                <a16:creationId xmlns:a16="http://schemas.microsoft.com/office/drawing/2014/main" id="{7CBC68B4-AD87-4FCC-B52E-C598C66E3249}"/>
              </a:ext>
            </a:extLst>
          </p:cNvPr>
          <p:cNvSpPr>
            <a:spLocks noGrp="1"/>
          </p:cNvSpPr>
          <p:nvPr>
            <p:ph type="body" idx="1"/>
          </p:nvPr>
        </p:nvSpPr>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C250A815-0A75-44C9-94B0-CAEA80505B0C}"/>
              </a:ext>
            </a:extLst>
          </p:cNvPr>
          <p:cNvSpPr>
            <a:spLocks noGrp="1"/>
          </p:cNvSpPr>
          <p:nvPr>
            <p:ph sz="half" idx="2"/>
          </p:nvPr>
        </p:nvSpPr>
        <p:spPr>
          <a:xfrm>
            <a:off x="1536700" y="2548965"/>
            <a:ext cx="5395405" cy="3951867"/>
          </a:xfrm>
        </p:spPr>
        <p:txBody>
          <a:bodyPr>
            <a:normAutofit/>
          </a:bodyPr>
          <a:lstStyle/>
          <a:p>
            <a:r>
              <a:rPr lang="es-ES" sz="1600" dirty="0"/>
              <a:t>Seguimiento. El Servicio especializado de Protección de Menores de la Delegación Provincial en que se haya formalizado el acogimiento familiar, o la </a:t>
            </a:r>
            <a:r>
              <a:rPr lang="es-ES" sz="1600" dirty="0">
                <a:highlight>
                  <a:srgbClr val="00FFFF"/>
                </a:highlight>
              </a:rPr>
              <a:t>institución colaboradora de integración familiar habilitada al efecto, realizarán el seguimiento al que se refiere el artículo 27 del Decreto 282/2002</a:t>
            </a:r>
            <a:r>
              <a:rPr lang="es-ES" sz="1600" dirty="0"/>
              <a:t>, de 12 de noviembre, de Acogimiento Familiar y Adopción, al objeto de comprobar que los acogedores cumplen con las obligaciones derivadas del acogimiento familiar y requisitos para la remuneración del mismo.</a:t>
            </a:r>
          </a:p>
          <a:p>
            <a:endParaRPr lang="es-ES_tradnl" sz="1600" dirty="0"/>
          </a:p>
        </p:txBody>
      </p:sp>
      <p:sp>
        <p:nvSpPr>
          <p:cNvPr id="6" name="Marcador de contenido 5">
            <a:extLst>
              <a:ext uri="{FF2B5EF4-FFF2-40B4-BE49-F238E27FC236}">
                <a16:creationId xmlns:a16="http://schemas.microsoft.com/office/drawing/2014/main" id="{972EF0E6-D5FB-4FD2-82CD-B47A8C874609}"/>
              </a:ext>
            </a:extLst>
          </p:cNvPr>
          <p:cNvSpPr>
            <a:spLocks noGrp="1"/>
          </p:cNvSpPr>
          <p:nvPr>
            <p:ph sz="quarter" idx="4"/>
          </p:nvPr>
        </p:nvSpPr>
        <p:spPr/>
        <p:txBody>
          <a:bodyPr>
            <a:normAutofit/>
          </a:bodyPr>
          <a:lstStyle/>
          <a:p>
            <a:r>
              <a:rPr lang="es-ES" dirty="0">
                <a:solidFill>
                  <a:srgbClr val="FF0000"/>
                </a:solidFill>
              </a:rPr>
              <a:t>SIN MODIFICACIONES</a:t>
            </a:r>
            <a:endParaRPr lang="es-ES_tradnl" dirty="0">
              <a:solidFill>
                <a:srgbClr val="FF0000"/>
              </a:solidFill>
            </a:endParaRPr>
          </a:p>
          <a:p>
            <a:endParaRPr lang="es-ES_tradnl" dirty="0"/>
          </a:p>
        </p:txBody>
      </p:sp>
      <p:sp>
        <p:nvSpPr>
          <p:cNvPr id="7" name="Marcador de texto 4">
            <a:extLst>
              <a:ext uri="{FF2B5EF4-FFF2-40B4-BE49-F238E27FC236}">
                <a16:creationId xmlns:a16="http://schemas.microsoft.com/office/drawing/2014/main" id="{E1313246-6F09-47CB-B192-F0D0C556F044}"/>
              </a:ext>
            </a:extLst>
          </p:cNvPr>
          <p:cNvSpPr>
            <a:spLocks noGrp="1"/>
          </p:cNvSpPr>
          <p:nvPr>
            <p:ph type="body" sz="quarter" idx="3"/>
          </p:nvPr>
        </p:nvSpPr>
        <p:spPr>
          <a:xfrm>
            <a:off x="7507288" y="1970088"/>
            <a:ext cx="3998912" cy="576262"/>
          </a:xfrm>
        </p:spPr>
        <p:txBody>
          <a:bodyPr/>
          <a:lstStyle/>
          <a:p>
            <a:r>
              <a:rPr lang="es-ES" dirty="0"/>
              <a:t>2017</a:t>
            </a:r>
            <a:endParaRPr lang="es-ES_tradnl" dirty="0"/>
          </a:p>
        </p:txBody>
      </p:sp>
      <p:sp>
        <p:nvSpPr>
          <p:cNvPr id="9" name="Marcador de fecha 8">
            <a:extLst>
              <a:ext uri="{FF2B5EF4-FFF2-40B4-BE49-F238E27FC236}">
                <a16:creationId xmlns:a16="http://schemas.microsoft.com/office/drawing/2014/main" id="{CB8F577C-1F88-4753-8FE3-A98138332F63}"/>
              </a:ext>
            </a:extLst>
          </p:cNvPr>
          <p:cNvSpPr>
            <a:spLocks noGrp="1"/>
          </p:cNvSpPr>
          <p:nvPr>
            <p:ph type="dt" sz="half" idx="10"/>
          </p:nvPr>
        </p:nvSpPr>
        <p:spPr/>
        <p:txBody>
          <a:bodyPr/>
          <a:lstStyle/>
          <a:p>
            <a:r>
              <a:rPr lang="es-ES_tradnl" dirty="0"/>
              <a:t>11/10/2019</a:t>
            </a:r>
            <a:endParaRPr lang="en-US" dirty="0"/>
          </a:p>
        </p:txBody>
      </p:sp>
      <p:sp>
        <p:nvSpPr>
          <p:cNvPr id="10" name="Marcador de número de diapositiva 9">
            <a:extLst>
              <a:ext uri="{FF2B5EF4-FFF2-40B4-BE49-F238E27FC236}">
                <a16:creationId xmlns:a16="http://schemas.microsoft.com/office/drawing/2014/main" id="{A5867A7C-2664-4D6E-9005-8AA3A1C0B40E}"/>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
        <p:nvSpPr>
          <p:cNvPr id="11" name="Rectángulo 10">
            <a:extLst>
              <a:ext uri="{FF2B5EF4-FFF2-40B4-BE49-F238E27FC236}">
                <a16:creationId xmlns:a16="http://schemas.microsoft.com/office/drawing/2014/main" id="{EEF2FD42-0C80-49E4-8A07-1131589FBCB3}"/>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2704786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07A1E7-8997-41AC-81A9-B29DEB97FB7E}"/>
              </a:ext>
            </a:extLst>
          </p:cNvPr>
          <p:cNvSpPr>
            <a:spLocks noGrp="1"/>
          </p:cNvSpPr>
          <p:nvPr>
            <p:ph type="title"/>
          </p:nvPr>
        </p:nvSpPr>
        <p:spPr/>
        <p:txBody>
          <a:bodyPr/>
          <a:lstStyle/>
          <a:p>
            <a:r>
              <a:rPr lang="es-ES" dirty="0"/>
              <a:t>Disposiciones</a:t>
            </a:r>
            <a:endParaRPr lang="es-ES_tradnl" dirty="0"/>
          </a:p>
        </p:txBody>
      </p:sp>
      <p:sp>
        <p:nvSpPr>
          <p:cNvPr id="3" name="Marcador de texto 2">
            <a:extLst>
              <a:ext uri="{FF2B5EF4-FFF2-40B4-BE49-F238E27FC236}">
                <a16:creationId xmlns:a16="http://schemas.microsoft.com/office/drawing/2014/main" id="{8CE2A10C-8878-40E8-85AD-4149C1344A57}"/>
              </a:ext>
            </a:extLst>
          </p:cNvPr>
          <p:cNvSpPr>
            <a:spLocks noGrp="1"/>
          </p:cNvSpPr>
          <p:nvPr>
            <p:ph type="body" idx="1"/>
          </p:nvPr>
        </p:nvSpPr>
        <p:spPr>
          <a:xfrm>
            <a:off x="2939373" y="1068934"/>
            <a:ext cx="3992732" cy="576262"/>
          </a:xfrm>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EAA565C1-392F-4763-9E4C-CA776C717308}"/>
              </a:ext>
            </a:extLst>
          </p:cNvPr>
          <p:cNvSpPr>
            <a:spLocks noGrp="1"/>
          </p:cNvSpPr>
          <p:nvPr>
            <p:ph sz="half" idx="2"/>
          </p:nvPr>
        </p:nvSpPr>
        <p:spPr>
          <a:xfrm>
            <a:off x="1367196" y="1773485"/>
            <a:ext cx="5151431" cy="5000152"/>
          </a:xfrm>
        </p:spPr>
        <p:txBody>
          <a:bodyPr>
            <a:normAutofit fontScale="62500" lnSpcReduction="20000"/>
          </a:bodyPr>
          <a:lstStyle/>
          <a:p>
            <a:r>
              <a:rPr lang="es-ES" dirty="0"/>
              <a:t>Disposición transitoria única. Prestaciones anteriormente reconocidas. Las prestaciones económicas reconocidas a las familias acogedoras de menores al amparo de la Orden de 9 de mayo de 1997, existentes a la entrada en vigor de la presente disposición, mantendrán su vigencia. No obstante, y siempre que lo permitan las disponibilidades presupuestarias, podrán ser revisadas conforme a las modalidades y cuantías establecidas en el artículo 9 de esta Orden cuando resulte más beneficioso la aplicación de lo dispuesto en la misma.</a:t>
            </a:r>
          </a:p>
          <a:p>
            <a:r>
              <a:rPr lang="es-ES" dirty="0"/>
              <a:t>Disposición derogatoria. Derogación normativa. Quedan derogadas cuantas disposiciones contradigan o se opongan o lo establecido en la presente disposición y, expresamente, la Orden de 9 de mayo de 1997, por la que se regulan las compensaciones económicas de los acogimientos familiares remunerados.</a:t>
            </a:r>
          </a:p>
          <a:p>
            <a:r>
              <a:rPr lang="es-ES" dirty="0"/>
              <a:t>Disposición final primera. Desarrollo y ejecución. Se faculta al titular de la Dirección General de Infancia y Familia para dictar las disposiciones necesarias para el desarrollo y ejecución de la presente Orden.</a:t>
            </a:r>
          </a:p>
          <a:p>
            <a:r>
              <a:rPr lang="es-ES" dirty="0"/>
              <a:t>Disposición final segunda. Entrada en vigor. Esta Orden entrará en vigor el día siguiente al de su publicación en el Boletín Oficial de la Junta de Andalucía.</a:t>
            </a:r>
          </a:p>
          <a:p>
            <a:endParaRPr lang="es-ES_tradnl" dirty="0"/>
          </a:p>
        </p:txBody>
      </p:sp>
      <p:sp>
        <p:nvSpPr>
          <p:cNvPr id="6" name="Marcador de contenido 5">
            <a:extLst>
              <a:ext uri="{FF2B5EF4-FFF2-40B4-BE49-F238E27FC236}">
                <a16:creationId xmlns:a16="http://schemas.microsoft.com/office/drawing/2014/main" id="{A901A37D-765D-41A9-BA6F-30B56A50E83E}"/>
              </a:ext>
            </a:extLst>
          </p:cNvPr>
          <p:cNvSpPr>
            <a:spLocks noGrp="1"/>
          </p:cNvSpPr>
          <p:nvPr>
            <p:ph sz="quarter" idx="4"/>
          </p:nvPr>
        </p:nvSpPr>
        <p:spPr>
          <a:xfrm>
            <a:off x="7048113" y="1641969"/>
            <a:ext cx="4985983" cy="5000152"/>
          </a:xfrm>
        </p:spPr>
        <p:txBody>
          <a:bodyPr>
            <a:normAutofit fontScale="62500" lnSpcReduction="20000"/>
          </a:bodyPr>
          <a:lstStyle/>
          <a:p>
            <a:r>
              <a:rPr lang="es-ES" dirty="0"/>
              <a:t>Disposición adicional primera. Equiparación de las modalidades de acogimiento. A los efectos de la Orden de 11 de febrero de 2004</a:t>
            </a:r>
            <a:r>
              <a:rPr lang="es-ES" dirty="0">
                <a:highlight>
                  <a:srgbClr val="FFFF00"/>
                </a:highlight>
              </a:rPr>
              <a:t>, se equipara la situación de acogimiento familiar temporal con acogimiento familiar simple, el acogimiento especializado con acogimiento profesionalizado y la situación de guarda con fines de adopción con el acogimiento preadoptivo.</a:t>
            </a:r>
          </a:p>
          <a:p>
            <a:r>
              <a:rPr lang="es-ES" dirty="0"/>
              <a:t>Disposición adicional segunda. Supresión del acogimiento judicial. A los efectos de la Orden de 11 de febrero de 2004, </a:t>
            </a:r>
            <a:r>
              <a:rPr lang="es-ES" dirty="0">
                <a:highlight>
                  <a:srgbClr val="FFFF00"/>
                </a:highlight>
              </a:rPr>
              <a:t>se suprime toda referencia en la misma a la resolución judicial, tras la supresión de la constitución judicial del acogimiento </a:t>
            </a:r>
            <a:r>
              <a:rPr lang="es-ES" dirty="0"/>
              <a:t>por la reforma legislativa por la Ley 26/2015, de 28 de julio, </a:t>
            </a:r>
            <a:r>
              <a:rPr lang="es-ES" dirty="0">
                <a:highlight>
                  <a:srgbClr val="FFFF00"/>
                </a:highlight>
              </a:rPr>
              <a:t>en caso de no prestación del consentimiento al acogimiento familiar por los progenitores o tutores</a:t>
            </a:r>
            <a:r>
              <a:rPr lang="es-ES" dirty="0"/>
              <a:t>.</a:t>
            </a:r>
          </a:p>
          <a:p>
            <a:r>
              <a:rPr lang="es-ES" dirty="0"/>
              <a:t>Disposición adicional tercera. Atribución de competencia para el reconocimiento de las prestaciones. A los efectos de la Orden de 11 de febrero de 2004, todas las referencias realizadas en la misma a la </a:t>
            </a:r>
            <a:r>
              <a:rPr lang="es-ES" dirty="0">
                <a:highlight>
                  <a:srgbClr val="FFFF00"/>
                </a:highlight>
              </a:rPr>
              <a:t>Comisión Provincial de Medidas de Protección, se entenderán realizadas a la persona titular de la Delegación Territorial.</a:t>
            </a:r>
            <a:r>
              <a:rPr lang="es-ES" dirty="0"/>
              <a:t> </a:t>
            </a:r>
          </a:p>
          <a:p>
            <a:r>
              <a:rPr lang="es-ES" dirty="0"/>
              <a:t>Disposición adicional cuarta. Desarrollo y ejecución. Se faculta a la persona titular de la Dirección General de Infancia y Familias para dictar las disposiciones necesarias para el desarrollo y ejecución de la presente Orden.</a:t>
            </a:r>
          </a:p>
          <a:p>
            <a:r>
              <a:rPr lang="es-ES" dirty="0"/>
              <a:t>Disposición transitoria única. Prestaciones anteriormente reconocidas. El importe de las prestaciones económicas reconocidas a las familias acogedoras con anterioridad a la entrada en vigor de esta nueva Orden por la que se modifica la Orden de 11 de febrero de 2004</a:t>
            </a:r>
            <a:r>
              <a:rPr lang="es-ES" dirty="0">
                <a:highlight>
                  <a:srgbClr val="FFFF00"/>
                </a:highlight>
              </a:rPr>
              <a:t>, se revisará en un plazo máximo de tres meses, devengándose la diferencia económica a favor de las familias acogedoras desde la entrada en vigor de la presente modificación</a:t>
            </a:r>
            <a:endParaRPr lang="es-ES_tradnl" dirty="0">
              <a:highlight>
                <a:srgbClr val="FFFF00"/>
              </a:highlight>
            </a:endParaRPr>
          </a:p>
        </p:txBody>
      </p:sp>
      <p:sp>
        <p:nvSpPr>
          <p:cNvPr id="7" name="Marcador de texto 4">
            <a:extLst>
              <a:ext uri="{FF2B5EF4-FFF2-40B4-BE49-F238E27FC236}">
                <a16:creationId xmlns:a16="http://schemas.microsoft.com/office/drawing/2014/main" id="{B52FCB8D-7A63-43D6-A9BA-BDA04629CD89}"/>
              </a:ext>
            </a:extLst>
          </p:cNvPr>
          <p:cNvSpPr>
            <a:spLocks noGrp="1"/>
          </p:cNvSpPr>
          <p:nvPr>
            <p:ph type="body" sz="quarter" idx="3"/>
          </p:nvPr>
        </p:nvSpPr>
        <p:spPr>
          <a:xfrm>
            <a:off x="7507288" y="1066319"/>
            <a:ext cx="3998912" cy="576262"/>
          </a:xfrm>
        </p:spPr>
        <p:txBody>
          <a:bodyPr/>
          <a:lstStyle/>
          <a:p>
            <a:r>
              <a:rPr lang="es-ES" dirty="0"/>
              <a:t>2017</a:t>
            </a:r>
            <a:endParaRPr lang="es-ES_tradnl" dirty="0"/>
          </a:p>
        </p:txBody>
      </p:sp>
      <p:sp>
        <p:nvSpPr>
          <p:cNvPr id="9" name="Marcador de fecha 8">
            <a:extLst>
              <a:ext uri="{FF2B5EF4-FFF2-40B4-BE49-F238E27FC236}">
                <a16:creationId xmlns:a16="http://schemas.microsoft.com/office/drawing/2014/main" id="{0CE3BABC-E885-4653-9872-56A22B5DE688}"/>
              </a:ext>
            </a:extLst>
          </p:cNvPr>
          <p:cNvSpPr>
            <a:spLocks noGrp="1"/>
          </p:cNvSpPr>
          <p:nvPr>
            <p:ph type="dt" sz="half" idx="10"/>
          </p:nvPr>
        </p:nvSpPr>
        <p:spPr>
          <a:xfrm>
            <a:off x="10824804" y="6339505"/>
            <a:ext cx="1146283" cy="370396"/>
          </a:xfrm>
        </p:spPr>
        <p:txBody>
          <a:bodyPr/>
          <a:lstStyle/>
          <a:p>
            <a:r>
              <a:rPr lang="es-ES_tradnl" dirty="0"/>
              <a:t>11/10/2019</a:t>
            </a:r>
            <a:endParaRPr lang="en-US" dirty="0"/>
          </a:p>
        </p:txBody>
      </p:sp>
      <p:sp>
        <p:nvSpPr>
          <p:cNvPr id="10" name="Marcador de número de diapositiva 9">
            <a:extLst>
              <a:ext uri="{FF2B5EF4-FFF2-40B4-BE49-F238E27FC236}">
                <a16:creationId xmlns:a16="http://schemas.microsoft.com/office/drawing/2014/main" id="{24D236C3-466A-48BD-9EC0-8ACCE6562F46}"/>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
        <p:nvSpPr>
          <p:cNvPr id="11" name="Rectángulo 10">
            <a:extLst>
              <a:ext uri="{FF2B5EF4-FFF2-40B4-BE49-F238E27FC236}">
                <a16:creationId xmlns:a16="http://schemas.microsoft.com/office/drawing/2014/main" id="{0DA89C48-E851-4B9D-87E3-4273736171FC}"/>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385074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ángulo: esquinas redondeadas 42">
            <a:extLst>
              <a:ext uri="{FF2B5EF4-FFF2-40B4-BE49-F238E27FC236}">
                <a16:creationId xmlns:a16="http://schemas.microsoft.com/office/drawing/2014/main" id="{140EDF37-5502-4AF1-B44B-71B665E4A5E7}"/>
              </a:ext>
            </a:extLst>
          </p:cNvPr>
          <p:cNvSpPr/>
          <p:nvPr/>
        </p:nvSpPr>
        <p:spPr>
          <a:xfrm>
            <a:off x="1182506" y="4154644"/>
            <a:ext cx="5620571" cy="69484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_tradnl" dirty="0"/>
          </a:p>
        </p:txBody>
      </p:sp>
      <p:sp>
        <p:nvSpPr>
          <p:cNvPr id="38" name="Rectángulo: esquinas redondeadas 37">
            <a:extLst>
              <a:ext uri="{FF2B5EF4-FFF2-40B4-BE49-F238E27FC236}">
                <a16:creationId xmlns:a16="http://schemas.microsoft.com/office/drawing/2014/main" id="{5B1F2D71-C358-4F34-AE92-5066E4FF8DE9}"/>
              </a:ext>
            </a:extLst>
          </p:cNvPr>
          <p:cNvSpPr/>
          <p:nvPr/>
        </p:nvSpPr>
        <p:spPr>
          <a:xfrm>
            <a:off x="7867293" y="2083995"/>
            <a:ext cx="3308220" cy="38100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3" name="Rectángulo: esquinas redondeadas 22">
            <a:extLst>
              <a:ext uri="{FF2B5EF4-FFF2-40B4-BE49-F238E27FC236}">
                <a16:creationId xmlns:a16="http://schemas.microsoft.com/office/drawing/2014/main" id="{92767D58-D7A1-43FF-B798-DA5362A25351}"/>
              </a:ext>
            </a:extLst>
          </p:cNvPr>
          <p:cNvSpPr/>
          <p:nvPr/>
        </p:nvSpPr>
        <p:spPr>
          <a:xfrm>
            <a:off x="7770669" y="4492212"/>
            <a:ext cx="4406735" cy="38100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2" name="Rectángulo: esquinas redondeadas 21">
            <a:extLst>
              <a:ext uri="{FF2B5EF4-FFF2-40B4-BE49-F238E27FC236}">
                <a16:creationId xmlns:a16="http://schemas.microsoft.com/office/drawing/2014/main" id="{872ACF78-914B-4E82-A90F-6435F8BE97A4}"/>
              </a:ext>
            </a:extLst>
          </p:cNvPr>
          <p:cNvSpPr/>
          <p:nvPr/>
        </p:nvSpPr>
        <p:spPr>
          <a:xfrm>
            <a:off x="1265434" y="5287296"/>
            <a:ext cx="3839980" cy="38100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1" name="Rectángulo: esquinas redondeadas 20">
            <a:extLst>
              <a:ext uri="{FF2B5EF4-FFF2-40B4-BE49-F238E27FC236}">
                <a16:creationId xmlns:a16="http://schemas.microsoft.com/office/drawing/2014/main" id="{7EEAE05C-E3F9-401E-8673-22998EA7A5F7}"/>
              </a:ext>
            </a:extLst>
          </p:cNvPr>
          <p:cNvSpPr/>
          <p:nvPr/>
        </p:nvSpPr>
        <p:spPr>
          <a:xfrm>
            <a:off x="7809587" y="3164102"/>
            <a:ext cx="3502441" cy="38100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0" name="Rectángulo: esquinas redondeadas 19">
            <a:extLst>
              <a:ext uri="{FF2B5EF4-FFF2-40B4-BE49-F238E27FC236}">
                <a16:creationId xmlns:a16="http://schemas.microsoft.com/office/drawing/2014/main" id="{981ED41D-3984-4774-9502-D58C804A52CC}"/>
              </a:ext>
            </a:extLst>
          </p:cNvPr>
          <p:cNvSpPr/>
          <p:nvPr/>
        </p:nvSpPr>
        <p:spPr>
          <a:xfrm>
            <a:off x="1120333" y="3528247"/>
            <a:ext cx="3308220" cy="38100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 name="Título 1">
            <a:extLst>
              <a:ext uri="{FF2B5EF4-FFF2-40B4-BE49-F238E27FC236}">
                <a16:creationId xmlns:a16="http://schemas.microsoft.com/office/drawing/2014/main" id="{F279F583-C25D-443D-AE16-F6F49B963B27}"/>
              </a:ext>
            </a:extLst>
          </p:cNvPr>
          <p:cNvSpPr>
            <a:spLocks noGrp="1"/>
          </p:cNvSpPr>
          <p:nvPr>
            <p:ph type="title"/>
          </p:nvPr>
        </p:nvSpPr>
        <p:spPr>
          <a:xfrm>
            <a:off x="1724851" y="506848"/>
            <a:ext cx="8911687" cy="1280890"/>
          </a:xfrm>
        </p:spPr>
        <p:txBody>
          <a:bodyPr/>
          <a:lstStyle/>
          <a:p>
            <a:r>
              <a:rPr lang="es-ES" dirty="0"/>
              <a:t>Formalizado acogimiento</a:t>
            </a:r>
            <a:endParaRPr lang="es-ES_tradnl" dirty="0"/>
          </a:p>
        </p:txBody>
      </p:sp>
      <p:sp>
        <p:nvSpPr>
          <p:cNvPr id="3" name="Rectángulo: esquinas redondeadas 2">
            <a:extLst>
              <a:ext uri="{FF2B5EF4-FFF2-40B4-BE49-F238E27FC236}">
                <a16:creationId xmlns:a16="http://schemas.microsoft.com/office/drawing/2014/main" id="{2737E07D-B150-4BE4-8BBF-AE75555E3CB9}"/>
              </a:ext>
            </a:extLst>
          </p:cNvPr>
          <p:cNvSpPr/>
          <p:nvPr/>
        </p:nvSpPr>
        <p:spPr>
          <a:xfrm>
            <a:off x="1120334" y="2083995"/>
            <a:ext cx="1403498" cy="235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URGENCIA</a:t>
            </a:r>
            <a:endParaRPr lang="es-ES_tradnl" dirty="0"/>
          </a:p>
        </p:txBody>
      </p:sp>
      <p:sp>
        <p:nvSpPr>
          <p:cNvPr id="4" name="Rectángulo: esquinas redondeadas 3">
            <a:extLst>
              <a:ext uri="{FF2B5EF4-FFF2-40B4-BE49-F238E27FC236}">
                <a16:creationId xmlns:a16="http://schemas.microsoft.com/office/drawing/2014/main" id="{59B93E3F-ADEB-405B-94B6-E4CD156DB95E}"/>
              </a:ext>
            </a:extLst>
          </p:cNvPr>
          <p:cNvSpPr/>
          <p:nvPr/>
        </p:nvSpPr>
        <p:spPr>
          <a:xfrm>
            <a:off x="1120333" y="3592866"/>
            <a:ext cx="2413591" cy="235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TEMPORAL</a:t>
            </a:r>
            <a:endParaRPr lang="es-ES_tradnl" dirty="0"/>
          </a:p>
        </p:txBody>
      </p:sp>
      <p:sp>
        <p:nvSpPr>
          <p:cNvPr id="5" name="Rectángulo: esquinas redondeadas 4">
            <a:extLst>
              <a:ext uri="{FF2B5EF4-FFF2-40B4-BE49-F238E27FC236}">
                <a16:creationId xmlns:a16="http://schemas.microsoft.com/office/drawing/2014/main" id="{BD517FC4-03E0-40F2-827D-C0F17D886062}"/>
              </a:ext>
            </a:extLst>
          </p:cNvPr>
          <p:cNvSpPr/>
          <p:nvPr/>
        </p:nvSpPr>
        <p:spPr>
          <a:xfrm>
            <a:off x="1265434" y="5367783"/>
            <a:ext cx="3476848" cy="2356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PERMANENTE</a:t>
            </a:r>
            <a:endParaRPr lang="es-ES_tradnl" dirty="0"/>
          </a:p>
        </p:txBody>
      </p:sp>
      <p:sp>
        <p:nvSpPr>
          <p:cNvPr id="7" name="CuadroTexto 6">
            <a:extLst>
              <a:ext uri="{FF2B5EF4-FFF2-40B4-BE49-F238E27FC236}">
                <a16:creationId xmlns:a16="http://schemas.microsoft.com/office/drawing/2014/main" id="{45A2C0DC-88EB-43F5-B606-88CC772F54A8}"/>
              </a:ext>
            </a:extLst>
          </p:cNvPr>
          <p:cNvSpPr txBox="1"/>
          <p:nvPr/>
        </p:nvSpPr>
        <p:spPr>
          <a:xfrm>
            <a:off x="1073880" y="1443151"/>
            <a:ext cx="3125977" cy="369332"/>
          </a:xfrm>
          <a:prstGeom prst="rect">
            <a:avLst/>
          </a:prstGeom>
          <a:noFill/>
        </p:spPr>
        <p:txBody>
          <a:bodyPr wrap="square" rtlCol="0">
            <a:spAutoFit/>
          </a:bodyPr>
          <a:lstStyle/>
          <a:p>
            <a:r>
              <a:rPr lang="es-ES" dirty="0"/>
              <a:t>IDONEIDAD DE FAMILIAS</a:t>
            </a:r>
            <a:endParaRPr lang="es-ES_tradnl" dirty="0"/>
          </a:p>
        </p:txBody>
      </p:sp>
      <p:sp>
        <p:nvSpPr>
          <p:cNvPr id="8" name="Rectángulo: esquinas redondeadas 7">
            <a:extLst>
              <a:ext uri="{FF2B5EF4-FFF2-40B4-BE49-F238E27FC236}">
                <a16:creationId xmlns:a16="http://schemas.microsoft.com/office/drawing/2014/main" id="{1FDE6B3C-FAD0-4609-A481-7892AF1A4799}"/>
              </a:ext>
            </a:extLst>
          </p:cNvPr>
          <p:cNvSpPr/>
          <p:nvPr/>
        </p:nvSpPr>
        <p:spPr>
          <a:xfrm>
            <a:off x="7989979" y="2156298"/>
            <a:ext cx="1403498" cy="235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URGENCIA</a:t>
            </a:r>
            <a:endParaRPr lang="es-ES_tradnl" dirty="0"/>
          </a:p>
        </p:txBody>
      </p:sp>
      <p:sp>
        <p:nvSpPr>
          <p:cNvPr id="9" name="Rectángulo: esquinas redondeadas 8">
            <a:extLst>
              <a:ext uri="{FF2B5EF4-FFF2-40B4-BE49-F238E27FC236}">
                <a16:creationId xmlns:a16="http://schemas.microsoft.com/office/drawing/2014/main" id="{B9B0568C-42EA-4680-A622-22FD217EC840}"/>
              </a:ext>
            </a:extLst>
          </p:cNvPr>
          <p:cNvSpPr/>
          <p:nvPr/>
        </p:nvSpPr>
        <p:spPr>
          <a:xfrm>
            <a:off x="7907373" y="3244721"/>
            <a:ext cx="2413591" cy="235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TEMPORAL</a:t>
            </a:r>
            <a:endParaRPr lang="es-ES_tradnl" dirty="0"/>
          </a:p>
        </p:txBody>
      </p:sp>
      <p:sp>
        <p:nvSpPr>
          <p:cNvPr id="10" name="Rectángulo: esquinas redondeadas 9">
            <a:extLst>
              <a:ext uri="{FF2B5EF4-FFF2-40B4-BE49-F238E27FC236}">
                <a16:creationId xmlns:a16="http://schemas.microsoft.com/office/drawing/2014/main" id="{A8FDA329-E2D3-423A-9C6C-4B074DF7603D}"/>
              </a:ext>
            </a:extLst>
          </p:cNvPr>
          <p:cNvSpPr/>
          <p:nvPr/>
        </p:nvSpPr>
        <p:spPr>
          <a:xfrm>
            <a:off x="7907373" y="4569700"/>
            <a:ext cx="3476848" cy="2356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PERMANENTE</a:t>
            </a:r>
            <a:endParaRPr lang="es-ES_tradnl" dirty="0"/>
          </a:p>
        </p:txBody>
      </p:sp>
      <p:sp>
        <p:nvSpPr>
          <p:cNvPr id="11" name="CuadroTexto 10">
            <a:extLst>
              <a:ext uri="{FF2B5EF4-FFF2-40B4-BE49-F238E27FC236}">
                <a16:creationId xmlns:a16="http://schemas.microsoft.com/office/drawing/2014/main" id="{9DF55302-C708-4D93-826D-3E85994C4F65}"/>
              </a:ext>
            </a:extLst>
          </p:cNvPr>
          <p:cNvSpPr txBox="1"/>
          <p:nvPr/>
        </p:nvSpPr>
        <p:spPr>
          <a:xfrm>
            <a:off x="7770669" y="1394097"/>
            <a:ext cx="3721682" cy="369332"/>
          </a:xfrm>
          <a:prstGeom prst="rect">
            <a:avLst/>
          </a:prstGeom>
          <a:noFill/>
        </p:spPr>
        <p:txBody>
          <a:bodyPr wrap="square" rtlCol="0">
            <a:spAutoFit/>
          </a:bodyPr>
          <a:lstStyle/>
          <a:p>
            <a:r>
              <a:rPr lang="es-ES" dirty="0"/>
              <a:t>IDEONEIDAD MENOR ACOGIDO</a:t>
            </a:r>
            <a:endParaRPr lang="es-ES_tradnl" dirty="0"/>
          </a:p>
        </p:txBody>
      </p:sp>
      <p:sp>
        <p:nvSpPr>
          <p:cNvPr id="12" name="Flecha: curvada hacia la derecha 11">
            <a:extLst>
              <a:ext uri="{FF2B5EF4-FFF2-40B4-BE49-F238E27FC236}">
                <a16:creationId xmlns:a16="http://schemas.microsoft.com/office/drawing/2014/main" id="{65352681-89EE-47B8-874D-141440B7921A}"/>
              </a:ext>
            </a:extLst>
          </p:cNvPr>
          <p:cNvSpPr/>
          <p:nvPr/>
        </p:nvSpPr>
        <p:spPr>
          <a:xfrm>
            <a:off x="847361" y="4006521"/>
            <a:ext cx="338195" cy="153298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solidFill>
                <a:schemeClr val="tx1"/>
              </a:solidFill>
            </a:endParaRPr>
          </a:p>
        </p:txBody>
      </p:sp>
      <p:sp>
        <p:nvSpPr>
          <p:cNvPr id="16" name="CuadroTexto 15">
            <a:extLst>
              <a:ext uri="{FF2B5EF4-FFF2-40B4-BE49-F238E27FC236}">
                <a16:creationId xmlns:a16="http://schemas.microsoft.com/office/drawing/2014/main" id="{70ABC2B4-592A-4107-BCD0-08337E04AD23}"/>
              </a:ext>
            </a:extLst>
          </p:cNvPr>
          <p:cNvSpPr txBox="1"/>
          <p:nvPr/>
        </p:nvSpPr>
        <p:spPr>
          <a:xfrm>
            <a:off x="262177" y="2589870"/>
            <a:ext cx="931145" cy="261610"/>
          </a:xfrm>
          <a:prstGeom prst="rect">
            <a:avLst/>
          </a:prstGeom>
          <a:noFill/>
        </p:spPr>
        <p:txBody>
          <a:bodyPr wrap="square" rtlCol="0">
            <a:spAutoFit/>
          </a:bodyPr>
          <a:lstStyle/>
          <a:p>
            <a:r>
              <a:rPr lang="es-ES" sz="1100" dirty="0"/>
              <a:t>3 Meses</a:t>
            </a:r>
            <a:endParaRPr lang="es-ES_tradnl" sz="1100" dirty="0"/>
          </a:p>
        </p:txBody>
      </p:sp>
      <p:sp>
        <p:nvSpPr>
          <p:cNvPr id="17" name="CuadroTexto 16">
            <a:extLst>
              <a:ext uri="{FF2B5EF4-FFF2-40B4-BE49-F238E27FC236}">
                <a16:creationId xmlns:a16="http://schemas.microsoft.com/office/drawing/2014/main" id="{59AF36A4-620D-4A06-843D-98B113232B70}"/>
              </a:ext>
            </a:extLst>
          </p:cNvPr>
          <p:cNvSpPr txBox="1"/>
          <p:nvPr/>
        </p:nvSpPr>
        <p:spPr>
          <a:xfrm>
            <a:off x="278091" y="4588041"/>
            <a:ext cx="1561391" cy="261610"/>
          </a:xfrm>
          <a:prstGeom prst="rect">
            <a:avLst/>
          </a:prstGeom>
          <a:noFill/>
        </p:spPr>
        <p:txBody>
          <a:bodyPr wrap="square" rtlCol="0">
            <a:spAutoFit/>
          </a:bodyPr>
          <a:lstStyle/>
          <a:p>
            <a:r>
              <a:rPr lang="es-ES" sz="1100" dirty="0"/>
              <a:t>3 Meses</a:t>
            </a:r>
            <a:endParaRPr lang="es-ES_tradnl" sz="1100" dirty="0"/>
          </a:p>
        </p:txBody>
      </p:sp>
      <p:grpSp>
        <p:nvGrpSpPr>
          <p:cNvPr id="62" name="Grupo 61">
            <a:extLst>
              <a:ext uri="{FF2B5EF4-FFF2-40B4-BE49-F238E27FC236}">
                <a16:creationId xmlns:a16="http://schemas.microsoft.com/office/drawing/2014/main" id="{F6A5727B-6E3E-499A-B0BD-FB9BB051A6DB}"/>
              </a:ext>
            </a:extLst>
          </p:cNvPr>
          <p:cNvGrpSpPr/>
          <p:nvPr/>
        </p:nvGrpSpPr>
        <p:grpSpPr>
          <a:xfrm>
            <a:off x="1153237" y="2462444"/>
            <a:ext cx="5445296" cy="636828"/>
            <a:chOff x="1357781" y="2462444"/>
            <a:chExt cx="5445296" cy="636828"/>
          </a:xfrm>
        </p:grpSpPr>
        <p:sp>
          <p:nvSpPr>
            <p:cNvPr id="42" name="Rectángulo: esquinas redondeadas 41">
              <a:extLst>
                <a:ext uri="{FF2B5EF4-FFF2-40B4-BE49-F238E27FC236}">
                  <a16:creationId xmlns:a16="http://schemas.microsoft.com/office/drawing/2014/main" id="{A85583AE-8F8A-4E91-8727-F74B441A0732}"/>
                </a:ext>
              </a:extLst>
            </p:cNvPr>
            <p:cNvSpPr/>
            <p:nvPr/>
          </p:nvSpPr>
          <p:spPr>
            <a:xfrm>
              <a:off x="1357781" y="2462444"/>
              <a:ext cx="5445296" cy="63682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4" name="Flecha: pentágono 23">
              <a:extLst>
                <a:ext uri="{FF2B5EF4-FFF2-40B4-BE49-F238E27FC236}">
                  <a16:creationId xmlns:a16="http://schemas.microsoft.com/office/drawing/2014/main" id="{79EA8A53-D15B-4836-9201-03BBD4A615E0}"/>
                </a:ext>
              </a:extLst>
            </p:cNvPr>
            <p:cNvSpPr/>
            <p:nvPr/>
          </p:nvSpPr>
          <p:spPr>
            <a:xfrm>
              <a:off x="1396775" y="2554641"/>
              <a:ext cx="1127057" cy="38100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t>Doc. ICIF</a:t>
              </a:r>
              <a:endParaRPr lang="es-ES_tradnl" sz="1200" dirty="0"/>
            </a:p>
          </p:txBody>
        </p:sp>
        <p:sp>
          <p:nvSpPr>
            <p:cNvPr id="25" name="Flecha: pentágono 24">
              <a:extLst>
                <a:ext uri="{FF2B5EF4-FFF2-40B4-BE49-F238E27FC236}">
                  <a16:creationId xmlns:a16="http://schemas.microsoft.com/office/drawing/2014/main" id="{EEB170D8-03DC-4789-97CB-B8F5FA09CB4A}"/>
                </a:ext>
              </a:extLst>
            </p:cNvPr>
            <p:cNvSpPr/>
            <p:nvPr/>
          </p:nvSpPr>
          <p:spPr>
            <a:xfrm>
              <a:off x="2622159" y="2558717"/>
              <a:ext cx="1252003" cy="38100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Dep. Idoneidad de menores</a:t>
              </a:r>
              <a:endParaRPr lang="es-ES_tradnl" sz="900" dirty="0"/>
            </a:p>
          </p:txBody>
        </p:sp>
        <p:sp>
          <p:nvSpPr>
            <p:cNvPr id="26" name="Flecha: pentágono 25">
              <a:extLst>
                <a:ext uri="{FF2B5EF4-FFF2-40B4-BE49-F238E27FC236}">
                  <a16:creationId xmlns:a16="http://schemas.microsoft.com/office/drawing/2014/main" id="{8E3A4AB5-EC22-4DF4-B12F-730C0DFA1D26}"/>
                </a:ext>
              </a:extLst>
            </p:cNvPr>
            <p:cNvSpPr/>
            <p:nvPr/>
          </p:nvSpPr>
          <p:spPr>
            <a:xfrm>
              <a:off x="3937959" y="2561207"/>
              <a:ext cx="1252003" cy="38100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t>Comisión</a:t>
              </a:r>
              <a:endParaRPr lang="es-ES_tradnl" sz="1200" dirty="0"/>
            </a:p>
          </p:txBody>
        </p:sp>
        <p:sp>
          <p:nvSpPr>
            <p:cNvPr id="28" name="Flecha: pentágono 27">
              <a:extLst>
                <a:ext uri="{FF2B5EF4-FFF2-40B4-BE49-F238E27FC236}">
                  <a16:creationId xmlns:a16="http://schemas.microsoft.com/office/drawing/2014/main" id="{24C03ACB-8AE8-4201-8CA3-79655AD55B6C}"/>
                </a:ext>
              </a:extLst>
            </p:cNvPr>
            <p:cNvSpPr/>
            <p:nvPr/>
          </p:nvSpPr>
          <p:spPr>
            <a:xfrm>
              <a:off x="5257097" y="2565075"/>
              <a:ext cx="1252003" cy="38100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Formalización  nuevo acogimiento</a:t>
              </a:r>
              <a:endParaRPr lang="es-ES_tradnl" sz="900" dirty="0"/>
            </a:p>
          </p:txBody>
        </p:sp>
      </p:grpSp>
      <p:grpSp>
        <p:nvGrpSpPr>
          <p:cNvPr id="63" name="Grupo 62">
            <a:extLst>
              <a:ext uri="{FF2B5EF4-FFF2-40B4-BE49-F238E27FC236}">
                <a16:creationId xmlns:a16="http://schemas.microsoft.com/office/drawing/2014/main" id="{8200BEF3-7B1C-4794-A818-B062CE19E29D}"/>
              </a:ext>
            </a:extLst>
          </p:cNvPr>
          <p:cNvGrpSpPr/>
          <p:nvPr/>
        </p:nvGrpSpPr>
        <p:grpSpPr>
          <a:xfrm>
            <a:off x="1357781" y="4275909"/>
            <a:ext cx="5112325" cy="391439"/>
            <a:chOff x="1357781" y="4275909"/>
            <a:chExt cx="5112325" cy="391439"/>
          </a:xfrm>
        </p:grpSpPr>
        <p:sp>
          <p:nvSpPr>
            <p:cNvPr id="29" name="Flecha: pentágono 28">
              <a:extLst>
                <a:ext uri="{FF2B5EF4-FFF2-40B4-BE49-F238E27FC236}">
                  <a16:creationId xmlns:a16="http://schemas.microsoft.com/office/drawing/2014/main" id="{406D0187-49ED-40BD-931B-989D149B02FF}"/>
                </a:ext>
              </a:extLst>
            </p:cNvPr>
            <p:cNvSpPr/>
            <p:nvPr/>
          </p:nvSpPr>
          <p:spPr>
            <a:xfrm>
              <a:off x="1357781" y="4275909"/>
              <a:ext cx="1127057" cy="38100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t>Doc. ICIF</a:t>
              </a:r>
              <a:endParaRPr lang="es-ES_tradnl" sz="1200" dirty="0"/>
            </a:p>
          </p:txBody>
        </p:sp>
        <p:sp>
          <p:nvSpPr>
            <p:cNvPr id="30" name="Flecha: pentágono 29">
              <a:extLst>
                <a:ext uri="{FF2B5EF4-FFF2-40B4-BE49-F238E27FC236}">
                  <a16:creationId xmlns:a16="http://schemas.microsoft.com/office/drawing/2014/main" id="{6E8787B7-A5AA-4C3A-A191-59392D70E054}"/>
                </a:ext>
              </a:extLst>
            </p:cNvPr>
            <p:cNvSpPr/>
            <p:nvPr/>
          </p:nvSpPr>
          <p:spPr>
            <a:xfrm>
              <a:off x="2583165" y="4279985"/>
              <a:ext cx="1252003" cy="38100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Dep. Idoneidad de menores</a:t>
              </a:r>
              <a:endParaRPr lang="es-ES_tradnl" sz="900" dirty="0"/>
            </a:p>
          </p:txBody>
        </p:sp>
        <p:sp>
          <p:nvSpPr>
            <p:cNvPr id="31" name="Flecha: pentágono 30">
              <a:extLst>
                <a:ext uri="{FF2B5EF4-FFF2-40B4-BE49-F238E27FC236}">
                  <a16:creationId xmlns:a16="http://schemas.microsoft.com/office/drawing/2014/main" id="{B0C65C25-FE66-4561-9F1C-209729A40040}"/>
                </a:ext>
              </a:extLst>
            </p:cNvPr>
            <p:cNvSpPr/>
            <p:nvPr/>
          </p:nvSpPr>
          <p:spPr>
            <a:xfrm>
              <a:off x="3898965" y="4282475"/>
              <a:ext cx="1252003" cy="38100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t>Comisión</a:t>
              </a:r>
              <a:endParaRPr lang="es-ES_tradnl" sz="1200" dirty="0"/>
            </a:p>
          </p:txBody>
        </p:sp>
        <p:sp>
          <p:nvSpPr>
            <p:cNvPr id="32" name="Flecha: pentágono 31">
              <a:extLst>
                <a:ext uri="{FF2B5EF4-FFF2-40B4-BE49-F238E27FC236}">
                  <a16:creationId xmlns:a16="http://schemas.microsoft.com/office/drawing/2014/main" id="{856ECEAE-AFF2-4CB2-BE1B-D02455E7A747}"/>
                </a:ext>
              </a:extLst>
            </p:cNvPr>
            <p:cNvSpPr/>
            <p:nvPr/>
          </p:nvSpPr>
          <p:spPr>
            <a:xfrm>
              <a:off x="5218103" y="4286343"/>
              <a:ext cx="1252003" cy="38100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Formalización  nuevo acogimiento</a:t>
              </a:r>
              <a:endParaRPr lang="es-ES_tradnl" sz="900" dirty="0"/>
            </a:p>
          </p:txBody>
        </p:sp>
      </p:grpSp>
      <p:sp>
        <p:nvSpPr>
          <p:cNvPr id="37" name="Flecha: doblada hacia arriba 36">
            <a:extLst>
              <a:ext uri="{FF2B5EF4-FFF2-40B4-BE49-F238E27FC236}">
                <a16:creationId xmlns:a16="http://schemas.microsoft.com/office/drawing/2014/main" id="{6B3700C8-E1CD-4834-9252-EF75D98021F7}"/>
              </a:ext>
            </a:extLst>
          </p:cNvPr>
          <p:cNvSpPr/>
          <p:nvPr/>
        </p:nvSpPr>
        <p:spPr>
          <a:xfrm rot="16200000" flipH="1">
            <a:off x="5629630" y="4650476"/>
            <a:ext cx="479847" cy="119618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39" name="CuadroTexto 38">
            <a:extLst>
              <a:ext uri="{FF2B5EF4-FFF2-40B4-BE49-F238E27FC236}">
                <a16:creationId xmlns:a16="http://schemas.microsoft.com/office/drawing/2014/main" id="{F0B401F2-A7C4-4F6B-B372-A19949B3459B}"/>
              </a:ext>
            </a:extLst>
          </p:cNvPr>
          <p:cNvSpPr txBox="1"/>
          <p:nvPr/>
        </p:nvSpPr>
        <p:spPr>
          <a:xfrm>
            <a:off x="10308590" y="2102688"/>
            <a:ext cx="1252003" cy="246221"/>
          </a:xfrm>
          <a:prstGeom prst="rect">
            <a:avLst/>
          </a:prstGeom>
          <a:noFill/>
        </p:spPr>
        <p:txBody>
          <a:bodyPr wrap="square" rtlCol="0">
            <a:spAutoFit/>
          </a:bodyPr>
          <a:lstStyle/>
          <a:p>
            <a:r>
              <a:rPr lang="es-ES" sz="1000" dirty="0"/>
              <a:t>6 meses</a:t>
            </a:r>
            <a:endParaRPr lang="es-ES_tradnl" sz="1000" dirty="0"/>
          </a:p>
        </p:txBody>
      </p:sp>
      <p:sp>
        <p:nvSpPr>
          <p:cNvPr id="40" name="CuadroTexto 39">
            <a:extLst>
              <a:ext uri="{FF2B5EF4-FFF2-40B4-BE49-F238E27FC236}">
                <a16:creationId xmlns:a16="http://schemas.microsoft.com/office/drawing/2014/main" id="{0B861480-EB6E-496A-942C-FB90DBE18506}"/>
              </a:ext>
            </a:extLst>
          </p:cNvPr>
          <p:cNvSpPr txBox="1"/>
          <p:nvPr/>
        </p:nvSpPr>
        <p:spPr>
          <a:xfrm>
            <a:off x="10513476" y="3240971"/>
            <a:ext cx="938845" cy="246221"/>
          </a:xfrm>
          <a:prstGeom prst="rect">
            <a:avLst/>
          </a:prstGeom>
          <a:noFill/>
        </p:spPr>
        <p:txBody>
          <a:bodyPr wrap="square" rtlCol="0">
            <a:spAutoFit/>
          </a:bodyPr>
          <a:lstStyle/>
          <a:p>
            <a:r>
              <a:rPr lang="es-ES" sz="1000" dirty="0"/>
              <a:t>24 meses</a:t>
            </a:r>
            <a:endParaRPr lang="es-ES_tradnl" sz="1000" dirty="0"/>
          </a:p>
        </p:txBody>
      </p:sp>
      <p:sp>
        <p:nvSpPr>
          <p:cNvPr id="41" name="CuadroTexto 40">
            <a:extLst>
              <a:ext uri="{FF2B5EF4-FFF2-40B4-BE49-F238E27FC236}">
                <a16:creationId xmlns:a16="http://schemas.microsoft.com/office/drawing/2014/main" id="{1E2FCD76-5BEC-455E-BB29-C768389A50AF}"/>
              </a:ext>
            </a:extLst>
          </p:cNvPr>
          <p:cNvSpPr txBox="1"/>
          <p:nvPr/>
        </p:nvSpPr>
        <p:spPr>
          <a:xfrm>
            <a:off x="11312028" y="4577933"/>
            <a:ext cx="815876" cy="246221"/>
          </a:xfrm>
          <a:prstGeom prst="rect">
            <a:avLst/>
          </a:prstGeom>
          <a:noFill/>
        </p:spPr>
        <p:txBody>
          <a:bodyPr wrap="square" rtlCol="0">
            <a:spAutoFit/>
          </a:bodyPr>
          <a:lstStyle/>
          <a:p>
            <a:r>
              <a:rPr lang="es-ES" sz="1000" dirty="0"/>
              <a:t>Indefinido</a:t>
            </a:r>
            <a:endParaRPr lang="es-ES_tradnl" sz="1000" dirty="0"/>
          </a:p>
        </p:txBody>
      </p:sp>
      <p:grpSp>
        <p:nvGrpSpPr>
          <p:cNvPr id="49" name="Grupo 48">
            <a:extLst>
              <a:ext uri="{FF2B5EF4-FFF2-40B4-BE49-F238E27FC236}">
                <a16:creationId xmlns:a16="http://schemas.microsoft.com/office/drawing/2014/main" id="{BFF46AEA-3600-414D-9E95-77E391167E7E}"/>
              </a:ext>
            </a:extLst>
          </p:cNvPr>
          <p:cNvGrpSpPr/>
          <p:nvPr/>
        </p:nvGrpSpPr>
        <p:grpSpPr>
          <a:xfrm rot="953665">
            <a:off x="6328877" y="1792231"/>
            <a:ext cx="1291071" cy="1324778"/>
            <a:chOff x="4833084" y="1419236"/>
            <a:chExt cx="1936869" cy="1376364"/>
          </a:xfrm>
        </p:grpSpPr>
        <p:sp>
          <p:nvSpPr>
            <p:cNvPr id="48" name="Explosión: 8 puntos 47">
              <a:extLst>
                <a:ext uri="{FF2B5EF4-FFF2-40B4-BE49-F238E27FC236}">
                  <a16:creationId xmlns:a16="http://schemas.microsoft.com/office/drawing/2014/main" id="{0559026D-168E-4EC3-824E-041376384B04}"/>
                </a:ext>
              </a:extLst>
            </p:cNvPr>
            <p:cNvSpPr/>
            <p:nvPr/>
          </p:nvSpPr>
          <p:spPr>
            <a:xfrm>
              <a:off x="4833084" y="1419236"/>
              <a:ext cx="1936869" cy="137636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47" name="CuadroTexto 46">
              <a:extLst>
                <a:ext uri="{FF2B5EF4-FFF2-40B4-BE49-F238E27FC236}">
                  <a16:creationId xmlns:a16="http://schemas.microsoft.com/office/drawing/2014/main" id="{F567D904-EF53-461D-8D9E-ECA69BC89988}"/>
                </a:ext>
              </a:extLst>
            </p:cNvPr>
            <p:cNvSpPr txBox="1"/>
            <p:nvPr/>
          </p:nvSpPr>
          <p:spPr>
            <a:xfrm>
              <a:off x="5166255" y="1849282"/>
              <a:ext cx="1561429" cy="305374"/>
            </a:xfrm>
            <a:prstGeom prst="rect">
              <a:avLst/>
            </a:prstGeom>
            <a:noFill/>
          </p:spPr>
          <p:txBody>
            <a:bodyPr wrap="square" rtlCol="0">
              <a:spAutoFit/>
            </a:bodyPr>
            <a:lstStyle/>
            <a:p>
              <a:r>
                <a:rPr lang="es-ES" sz="800" dirty="0">
                  <a:solidFill>
                    <a:schemeClr val="accent2">
                      <a:lumMod val="20000"/>
                      <a:lumOff val="80000"/>
                    </a:schemeClr>
                  </a:solidFill>
                </a:rPr>
                <a:t>Durante este proceso no se cobra prestación</a:t>
              </a:r>
              <a:endParaRPr lang="es-ES_tradnl" sz="800" dirty="0">
                <a:solidFill>
                  <a:schemeClr val="accent2">
                    <a:lumMod val="20000"/>
                    <a:lumOff val="80000"/>
                  </a:schemeClr>
                </a:solidFill>
              </a:endParaRPr>
            </a:p>
          </p:txBody>
        </p:sp>
      </p:grpSp>
      <p:grpSp>
        <p:nvGrpSpPr>
          <p:cNvPr id="53" name="Grupo 52">
            <a:extLst>
              <a:ext uri="{FF2B5EF4-FFF2-40B4-BE49-F238E27FC236}">
                <a16:creationId xmlns:a16="http://schemas.microsoft.com/office/drawing/2014/main" id="{EE499B77-985F-4328-A3A0-E3BE30007C4D}"/>
              </a:ext>
            </a:extLst>
          </p:cNvPr>
          <p:cNvGrpSpPr/>
          <p:nvPr/>
        </p:nvGrpSpPr>
        <p:grpSpPr>
          <a:xfrm rot="410541">
            <a:off x="2921792" y="6051605"/>
            <a:ext cx="684800" cy="599090"/>
            <a:chOff x="4833084" y="1419236"/>
            <a:chExt cx="1936869" cy="1376364"/>
          </a:xfrm>
        </p:grpSpPr>
        <p:sp>
          <p:nvSpPr>
            <p:cNvPr id="54" name="Explosión: 8 puntos 53">
              <a:extLst>
                <a:ext uri="{FF2B5EF4-FFF2-40B4-BE49-F238E27FC236}">
                  <a16:creationId xmlns:a16="http://schemas.microsoft.com/office/drawing/2014/main" id="{1733A41E-CB1B-4BB8-98B7-F5D9DCED06B4}"/>
                </a:ext>
              </a:extLst>
            </p:cNvPr>
            <p:cNvSpPr/>
            <p:nvPr/>
          </p:nvSpPr>
          <p:spPr>
            <a:xfrm>
              <a:off x="4833084" y="1419236"/>
              <a:ext cx="1936869" cy="137636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55" name="CuadroTexto 54">
              <a:extLst>
                <a:ext uri="{FF2B5EF4-FFF2-40B4-BE49-F238E27FC236}">
                  <a16:creationId xmlns:a16="http://schemas.microsoft.com/office/drawing/2014/main" id="{21303944-46AB-4E0C-80CC-0B99FB513481}"/>
                </a:ext>
              </a:extLst>
            </p:cNvPr>
            <p:cNvSpPr txBox="1"/>
            <p:nvPr/>
          </p:nvSpPr>
          <p:spPr>
            <a:xfrm>
              <a:off x="5140002" y="1965476"/>
              <a:ext cx="1561429" cy="351284"/>
            </a:xfrm>
            <a:prstGeom prst="rect">
              <a:avLst/>
            </a:prstGeom>
            <a:noFill/>
          </p:spPr>
          <p:txBody>
            <a:bodyPr wrap="square" rtlCol="0">
              <a:spAutoFit/>
            </a:bodyPr>
            <a:lstStyle/>
            <a:p>
              <a:endParaRPr lang="es-ES_tradnl" sz="1000" dirty="0">
                <a:solidFill>
                  <a:schemeClr val="accent2">
                    <a:lumMod val="20000"/>
                    <a:lumOff val="80000"/>
                  </a:schemeClr>
                </a:solidFill>
              </a:endParaRPr>
            </a:p>
          </p:txBody>
        </p:sp>
      </p:grpSp>
      <p:sp>
        <p:nvSpPr>
          <p:cNvPr id="56" name="CuadroTexto 55">
            <a:extLst>
              <a:ext uri="{FF2B5EF4-FFF2-40B4-BE49-F238E27FC236}">
                <a16:creationId xmlns:a16="http://schemas.microsoft.com/office/drawing/2014/main" id="{A2215C32-DD37-4B39-92EA-9F94BDA1CB24}"/>
              </a:ext>
            </a:extLst>
          </p:cNvPr>
          <p:cNvSpPr txBox="1"/>
          <p:nvPr/>
        </p:nvSpPr>
        <p:spPr>
          <a:xfrm flipH="1">
            <a:off x="3719334" y="6139901"/>
            <a:ext cx="7486542" cy="461665"/>
          </a:xfrm>
          <a:prstGeom prst="rect">
            <a:avLst/>
          </a:prstGeom>
          <a:noFill/>
        </p:spPr>
        <p:txBody>
          <a:bodyPr wrap="square" rtlCol="0">
            <a:spAutoFit/>
          </a:bodyPr>
          <a:lstStyle/>
          <a:p>
            <a:r>
              <a:rPr lang="es-ES" sz="1200" dirty="0"/>
              <a:t>Hasta que no se formaliza el nuevo acogimiento no se puede solicitar la nueva prestación que se abonará con la fecha de la aprobación.</a:t>
            </a:r>
            <a:endParaRPr lang="es-ES_tradnl" sz="1200" dirty="0"/>
          </a:p>
        </p:txBody>
      </p:sp>
      <p:grpSp>
        <p:nvGrpSpPr>
          <p:cNvPr id="57" name="Grupo 56">
            <a:extLst>
              <a:ext uri="{FF2B5EF4-FFF2-40B4-BE49-F238E27FC236}">
                <a16:creationId xmlns:a16="http://schemas.microsoft.com/office/drawing/2014/main" id="{322FEF8B-734A-4B40-8793-9E67E9F7F5DC}"/>
              </a:ext>
            </a:extLst>
          </p:cNvPr>
          <p:cNvGrpSpPr/>
          <p:nvPr/>
        </p:nvGrpSpPr>
        <p:grpSpPr>
          <a:xfrm rot="953665">
            <a:off x="6371425" y="3543946"/>
            <a:ext cx="1291071" cy="1324778"/>
            <a:chOff x="4833084" y="1419236"/>
            <a:chExt cx="1936869" cy="1376364"/>
          </a:xfrm>
        </p:grpSpPr>
        <p:sp>
          <p:nvSpPr>
            <p:cNvPr id="58" name="Explosión: 8 puntos 57">
              <a:extLst>
                <a:ext uri="{FF2B5EF4-FFF2-40B4-BE49-F238E27FC236}">
                  <a16:creationId xmlns:a16="http://schemas.microsoft.com/office/drawing/2014/main" id="{0CE4A3A7-1A91-4812-92C5-5A17A11FC9F5}"/>
                </a:ext>
              </a:extLst>
            </p:cNvPr>
            <p:cNvSpPr/>
            <p:nvPr/>
          </p:nvSpPr>
          <p:spPr>
            <a:xfrm>
              <a:off x="4833084" y="1419236"/>
              <a:ext cx="1936869" cy="137636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59" name="CuadroTexto 58">
              <a:extLst>
                <a:ext uri="{FF2B5EF4-FFF2-40B4-BE49-F238E27FC236}">
                  <a16:creationId xmlns:a16="http://schemas.microsoft.com/office/drawing/2014/main" id="{D5C248C7-848B-4DA0-8EA8-7B66F382C4DC}"/>
                </a:ext>
              </a:extLst>
            </p:cNvPr>
            <p:cNvSpPr txBox="1"/>
            <p:nvPr/>
          </p:nvSpPr>
          <p:spPr>
            <a:xfrm>
              <a:off x="5166255" y="1849282"/>
              <a:ext cx="1561429" cy="305374"/>
            </a:xfrm>
            <a:prstGeom prst="rect">
              <a:avLst/>
            </a:prstGeom>
            <a:noFill/>
          </p:spPr>
          <p:txBody>
            <a:bodyPr wrap="square" rtlCol="0">
              <a:spAutoFit/>
            </a:bodyPr>
            <a:lstStyle/>
            <a:p>
              <a:r>
                <a:rPr lang="es-ES" sz="800" dirty="0">
                  <a:solidFill>
                    <a:schemeClr val="accent2">
                      <a:lumMod val="20000"/>
                      <a:lumOff val="80000"/>
                    </a:schemeClr>
                  </a:solidFill>
                </a:rPr>
                <a:t>Durante este proceso no se cobra prestación</a:t>
              </a:r>
              <a:endParaRPr lang="es-ES_tradnl" sz="800" dirty="0">
                <a:solidFill>
                  <a:schemeClr val="accent2">
                    <a:lumMod val="20000"/>
                    <a:lumOff val="80000"/>
                  </a:schemeClr>
                </a:solidFill>
              </a:endParaRPr>
            </a:p>
          </p:txBody>
        </p:sp>
      </p:grpSp>
      <p:sp>
        <p:nvSpPr>
          <p:cNvPr id="60" name="Flecha: doblada hacia arriba 59">
            <a:extLst>
              <a:ext uri="{FF2B5EF4-FFF2-40B4-BE49-F238E27FC236}">
                <a16:creationId xmlns:a16="http://schemas.microsoft.com/office/drawing/2014/main" id="{A4EBC933-1720-4029-BD0A-0521F8031372}"/>
              </a:ext>
            </a:extLst>
          </p:cNvPr>
          <p:cNvSpPr/>
          <p:nvPr/>
        </p:nvSpPr>
        <p:spPr>
          <a:xfrm rot="16200000" flipH="1">
            <a:off x="5111980" y="2905143"/>
            <a:ext cx="479847" cy="119618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61" name="Flecha: curvada hacia la derecha 60">
            <a:extLst>
              <a:ext uri="{FF2B5EF4-FFF2-40B4-BE49-F238E27FC236}">
                <a16:creationId xmlns:a16="http://schemas.microsoft.com/office/drawing/2014/main" id="{07502225-99CF-49B1-B181-790F9D60EBCA}"/>
              </a:ext>
            </a:extLst>
          </p:cNvPr>
          <p:cNvSpPr/>
          <p:nvPr/>
        </p:nvSpPr>
        <p:spPr>
          <a:xfrm>
            <a:off x="744357" y="2472082"/>
            <a:ext cx="338195" cy="110931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solidFill>
                <a:schemeClr val="tx1"/>
              </a:solidFill>
            </a:endParaRPr>
          </a:p>
        </p:txBody>
      </p:sp>
      <p:sp>
        <p:nvSpPr>
          <p:cNvPr id="65" name="Marcador de fecha 64">
            <a:extLst>
              <a:ext uri="{FF2B5EF4-FFF2-40B4-BE49-F238E27FC236}">
                <a16:creationId xmlns:a16="http://schemas.microsoft.com/office/drawing/2014/main" id="{8E58509F-F9FD-4B8A-846D-1D4E4C668A59}"/>
              </a:ext>
            </a:extLst>
          </p:cNvPr>
          <p:cNvSpPr>
            <a:spLocks noGrp="1"/>
          </p:cNvSpPr>
          <p:nvPr>
            <p:ph type="dt" sz="half" idx="10"/>
          </p:nvPr>
        </p:nvSpPr>
        <p:spPr/>
        <p:txBody>
          <a:bodyPr/>
          <a:lstStyle/>
          <a:p>
            <a:r>
              <a:rPr lang="es-ES_tradnl" dirty="0"/>
              <a:t>11/10/2019</a:t>
            </a:r>
            <a:endParaRPr lang="en-US" dirty="0"/>
          </a:p>
        </p:txBody>
      </p:sp>
      <p:sp>
        <p:nvSpPr>
          <p:cNvPr id="66" name="Marcador de número de diapositiva 65">
            <a:extLst>
              <a:ext uri="{FF2B5EF4-FFF2-40B4-BE49-F238E27FC236}">
                <a16:creationId xmlns:a16="http://schemas.microsoft.com/office/drawing/2014/main" id="{EA35EC0C-F65C-45BE-8610-0B608EF70711}"/>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
        <p:nvSpPr>
          <p:cNvPr id="67" name="Rectángulo 66">
            <a:extLst>
              <a:ext uri="{FF2B5EF4-FFF2-40B4-BE49-F238E27FC236}">
                <a16:creationId xmlns:a16="http://schemas.microsoft.com/office/drawing/2014/main" id="{593421B1-E0F1-47DF-ADD2-190EA3E02C05}"/>
              </a:ext>
            </a:extLst>
          </p:cNvPr>
          <p:cNvSpPr/>
          <p:nvPr/>
        </p:nvSpPr>
        <p:spPr>
          <a:xfrm>
            <a:off x="9965101" y="-36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1652391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79F583-C25D-443D-AE16-F6F49B963B27}"/>
              </a:ext>
            </a:extLst>
          </p:cNvPr>
          <p:cNvSpPr>
            <a:spLocks noGrp="1"/>
          </p:cNvSpPr>
          <p:nvPr>
            <p:ph type="title"/>
          </p:nvPr>
        </p:nvSpPr>
        <p:spPr>
          <a:xfrm>
            <a:off x="1701204" y="208173"/>
            <a:ext cx="8911687" cy="1280890"/>
          </a:xfrm>
        </p:spPr>
        <p:txBody>
          <a:bodyPr/>
          <a:lstStyle/>
          <a:p>
            <a:r>
              <a:rPr lang="es-ES" dirty="0"/>
              <a:t>Propuesta de remunerado</a:t>
            </a:r>
            <a:endParaRPr lang="es-ES_tradnl" dirty="0"/>
          </a:p>
        </p:txBody>
      </p:sp>
      <p:sp>
        <p:nvSpPr>
          <p:cNvPr id="15" name="Diagrama de flujo: conector fuera de página 14">
            <a:extLst>
              <a:ext uri="{FF2B5EF4-FFF2-40B4-BE49-F238E27FC236}">
                <a16:creationId xmlns:a16="http://schemas.microsoft.com/office/drawing/2014/main" id="{D7D5C0A2-D49F-4BE8-B134-5707DA467B30}"/>
              </a:ext>
            </a:extLst>
          </p:cNvPr>
          <p:cNvSpPr/>
          <p:nvPr/>
        </p:nvSpPr>
        <p:spPr>
          <a:xfrm>
            <a:off x="1630788" y="1308480"/>
            <a:ext cx="2815771" cy="653143"/>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t>FORMALIZADO EL ACOGIMIENTO</a:t>
            </a:r>
            <a:endParaRPr lang="es-ES_tradnl" sz="1400" dirty="0"/>
          </a:p>
        </p:txBody>
      </p:sp>
      <p:sp>
        <p:nvSpPr>
          <p:cNvPr id="38" name="Diagrama de flujo: conector fuera de página 37">
            <a:extLst>
              <a:ext uri="{FF2B5EF4-FFF2-40B4-BE49-F238E27FC236}">
                <a16:creationId xmlns:a16="http://schemas.microsoft.com/office/drawing/2014/main" id="{B6902023-09F2-4449-8282-AD5A70F4F2F8}"/>
              </a:ext>
            </a:extLst>
          </p:cNvPr>
          <p:cNvSpPr/>
          <p:nvPr/>
        </p:nvSpPr>
        <p:spPr>
          <a:xfrm>
            <a:off x="1664177" y="2225546"/>
            <a:ext cx="2730703" cy="673975"/>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t>Propuesta de remunerado por la ICIF</a:t>
            </a:r>
            <a:endParaRPr lang="es-ES_tradnl" sz="1400" dirty="0"/>
          </a:p>
        </p:txBody>
      </p:sp>
      <p:sp>
        <p:nvSpPr>
          <p:cNvPr id="39" name="Diagrama de flujo: conector fuera de página 38">
            <a:extLst>
              <a:ext uri="{FF2B5EF4-FFF2-40B4-BE49-F238E27FC236}">
                <a16:creationId xmlns:a16="http://schemas.microsoft.com/office/drawing/2014/main" id="{3291F5B2-7DC5-4EAD-BE16-35180C5EA119}"/>
              </a:ext>
            </a:extLst>
          </p:cNvPr>
          <p:cNvSpPr/>
          <p:nvPr/>
        </p:nvSpPr>
        <p:spPr>
          <a:xfrm>
            <a:off x="1701204" y="3031365"/>
            <a:ext cx="2730703" cy="673975"/>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t>Jefe de Negociado</a:t>
            </a:r>
            <a:endParaRPr lang="es-ES_tradnl" sz="1400" dirty="0"/>
          </a:p>
        </p:txBody>
      </p:sp>
      <p:sp>
        <p:nvSpPr>
          <p:cNvPr id="40" name="Diagrama de flujo: conector fuera de página 39">
            <a:extLst>
              <a:ext uri="{FF2B5EF4-FFF2-40B4-BE49-F238E27FC236}">
                <a16:creationId xmlns:a16="http://schemas.microsoft.com/office/drawing/2014/main" id="{35A769CE-6E32-485B-8B67-86FF4BD1D973}"/>
              </a:ext>
            </a:extLst>
          </p:cNvPr>
          <p:cNvSpPr/>
          <p:nvPr/>
        </p:nvSpPr>
        <p:spPr>
          <a:xfrm>
            <a:off x="1701204" y="3794289"/>
            <a:ext cx="2730703" cy="673975"/>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t>Comisión</a:t>
            </a:r>
            <a:endParaRPr lang="es-ES_tradnl" sz="1400" dirty="0"/>
          </a:p>
        </p:txBody>
      </p:sp>
      <p:sp>
        <p:nvSpPr>
          <p:cNvPr id="41" name="Diagrama de flujo: conector fuera de página 40">
            <a:extLst>
              <a:ext uri="{FF2B5EF4-FFF2-40B4-BE49-F238E27FC236}">
                <a16:creationId xmlns:a16="http://schemas.microsoft.com/office/drawing/2014/main" id="{FC410E24-B0D4-43AF-A286-9C62DDD9E591}"/>
              </a:ext>
            </a:extLst>
          </p:cNvPr>
          <p:cNvSpPr/>
          <p:nvPr/>
        </p:nvSpPr>
        <p:spPr>
          <a:xfrm>
            <a:off x="1701204" y="4569913"/>
            <a:ext cx="2730703" cy="673975"/>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t>Intervención</a:t>
            </a:r>
            <a:endParaRPr lang="es-ES_tradnl" sz="1400" dirty="0"/>
          </a:p>
        </p:txBody>
      </p:sp>
      <p:sp>
        <p:nvSpPr>
          <p:cNvPr id="19" name="Rectángulo: esquinas redondeadas 18">
            <a:extLst>
              <a:ext uri="{FF2B5EF4-FFF2-40B4-BE49-F238E27FC236}">
                <a16:creationId xmlns:a16="http://schemas.microsoft.com/office/drawing/2014/main" id="{AA616DFE-E0CB-4BE0-9312-6C71C52CE596}"/>
              </a:ext>
            </a:extLst>
          </p:cNvPr>
          <p:cNvSpPr/>
          <p:nvPr/>
        </p:nvSpPr>
        <p:spPr>
          <a:xfrm>
            <a:off x="1664178" y="6094000"/>
            <a:ext cx="2924824" cy="4789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t>Cobro familia</a:t>
            </a:r>
            <a:endParaRPr lang="es-ES_tradnl" sz="1400" dirty="0"/>
          </a:p>
        </p:txBody>
      </p:sp>
      <p:sp>
        <p:nvSpPr>
          <p:cNvPr id="27" name="Flecha: a la derecha 26">
            <a:extLst>
              <a:ext uri="{FF2B5EF4-FFF2-40B4-BE49-F238E27FC236}">
                <a16:creationId xmlns:a16="http://schemas.microsoft.com/office/drawing/2014/main" id="{96BC70C1-819C-49C3-9E29-B05DE3BEE1DA}"/>
              </a:ext>
            </a:extLst>
          </p:cNvPr>
          <p:cNvSpPr/>
          <p:nvPr/>
        </p:nvSpPr>
        <p:spPr>
          <a:xfrm>
            <a:off x="4674781" y="2377285"/>
            <a:ext cx="601162" cy="2845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44" name="Rectángulo: esquinas redondeadas 43">
            <a:extLst>
              <a:ext uri="{FF2B5EF4-FFF2-40B4-BE49-F238E27FC236}">
                <a16:creationId xmlns:a16="http://schemas.microsoft.com/office/drawing/2014/main" id="{4DAF3ECD-0A5E-4F19-8424-8D4D24EAD1A7}"/>
              </a:ext>
            </a:extLst>
          </p:cNvPr>
          <p:cNvSpPr/>
          <p:nvPr/>
        </p:nvSpPr>
        <p:spPr>
          <a:xfrm>
            <a:off x="5327359" y="2269373"/>
            <a:ext cx="3245141" cy="631802"/>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t>La ICIF prepara documentación en relación a la situación económica de la familia y necesidades del menor.</a:t>
            </a:r>
          </a:p>
        </p:txBody>
      </p:sp>
      <p:sp>
        <p:nvSpPr>
          <p:cNvPr id="45" name="Rectángulo: esquinas redondeadas 44">
            <a:extLst>
              <a:ext uri="{FF2B5EF4-FFF2-40B4-BE49-F238E27FC236}">
                <a16:creationId xmlns:a16="http://schemas.microsoft.com/office/drawing/2014/main" id="{4A71F18C-8A0D-470C-B0AE-A0C24E1BE45E}"/>
              </a:ext>
            </a:extLst>
          </p:cNvPr>
          <p:cNvSpPr/>
          <p:nvPr/>
        </p:nvSpPr>
        <p:spPr>
          <a:xfrm>
            <a:off x="8959456" y="2305070"/>
            <a:ext cx="2751652" cy="46551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ES" sz="1100" dirty="0"/>
              <a:t>Tiempo aproximado 1 semana</a:t>
            </a:r>
          </a:p>
        </p:txBody>
      </p:sp>
      <p:sp>
        <p:nvSpPr>
          <p:cNvPr id="46" name="Flecha: a la derecha 45">
            <a:extLst>
              <a:ext uri="{FF2B5EF4-FFF2-40B4-BE49-F238E27FC236}">
                <a16:creationId xmlns:a16="http://schemas.microsoft.com/office/drawing/2014/main" id="{8AB9B509-5574-4F21-8253-E9DF0AC3AB18}"/>
              </a:ext>
            </a:extLst>
          </p:cNvPr>
          <p:cNvSpPr/>
          <p:nvPr/>
        </p:nvSpPr>
        <p:spPr>
          <a:xfrm>
            <a:off x="4674781" y="3254981"/>
            <a:ext cx="601162" cy="2845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47" name="Rectángulo: esquinas redondeadas 46">
            <a:extLst>
              <a:ext uri="{FF2B5EF4-FFF2-40B4-BE49-F238E27FC236}">
                <a16:creationId xmlns:a16="http://schemas.microsoft.com/office/drawing/2014/main" id="{4C5B57B3-00BE-4AE5-AB93-2506B56AD52B}"/>
              </a:ext>
            </a:extLst>
          </p:cNvPr>
          <p:cNvSpPr/>
          <p:nvPr/>
        </p:nvSpPr>
        <p:spPr>
          <a:xfrm>
            <a:off x="5327359" y="3196011"/>
            <a:ext cx="3245141" cy="556502"/>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t>Valoración contra presupuesto.</a:t>
            </a:r>
          </a:p>
        </p:txBody>
      </p:sp>
      <p:sp>
        <p:nvSpPr>
          <p:cNvPr id="48" name="Flecha: a la derecha 47">
            <a:extLst>
              <a:ext uri="{FF2B5EF4-FFF2-40B4-BE49-F238E27FC236}">
                <a16:creationId xmlns:a16="http://schemas.microsoft.com/office/drawing/2014/main" id="{27DF7B5B-E076-44ED-9E59-26D61F4B3650}"/>
              </a:ext>
            </a:extLst>
          </p:cNvPr>
          <p:cNvSpPr/>
          <p:nvPr/>
        </p:nvSpPr>
        <p:spPr>
          <a:xfrm>
            <a:off x="4712881" y="4014311"/>
            <a:ext cx="601162" cy="2845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49" name="Rectángulo: esquinas redondeadas 48">
            <a:extLst>
              <a:ext uri="{FF2B5EF4-FFF2-40B4-BE49-F238E27FC236}">
                <a16:creationId xmlns:a16="http://schemas.microsoft.com/office/drawing/2014/main" id="{9EC54071-1D58-4123-87AE-BFED3A6E7721}"/>
              </a:ext>
            </a:extLst>
          </p:cNvPr>
          <p:cNvSpPr/>
          <p:nvPr/>
        </p:nvSpPr>
        <p:spPr>
          <a:xfrm>
            <a:off x="5365459" y="3955341"/>
            <a:ext cx="3245141" cy="556502"/>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t>Aprueba el pago del remunerado.</a:t>
            </a:r>
          </a:p>
        </p:txBody>
      </p:sp>
      <p:sp>
        <p:nvSpPr>
          <p:cNvPr id="50" name="Flecha: a la derecha 49">
            <a:extLst>
              <a:ext uri="{FF2B5EF4-FFF2-40B4-BE49-F238E27FC236}">
                <a16:creationId xmlns:a16="http://schemas.microsoft.com/office/drawing/2014/main" id="{051745F4-D9A9-47DF-A934-C1626FBE9557}"/>
              </a:ext>
            </a:extLst>
          </p:cNvPr>
          <p:cNvSpPr/>
          <p:nvPr/>
        </p:nvSpPr>
        <p:spPr>
          <a:xfrm>
            <a:off x="4742508" y="4807819"/>
            <a:ext cx="601162" cy="2845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51" name="Rectángulo: esquinas redondeadas 50">
            <a:extLst>
              <a:ext uri="{FF2B5EF4-FFF2-40B4-BE49-F238E27FC236}">
                <a16:creationId xmlns:a16="http://schemas.microsoft.com/office/drawing/2014/main" id="{D696752D-BA34-4FBB-BBF6-0876A65CB757}"/>
              </a:ext>
            </a:extLst>
          </p:cNvPr>
          <p:cNvSpPr/>
          <p:nvPr/>
        </p:nvSpPr>
        <p:spPr>
          <a:xfrm>
            <a:off x="5395086" y="4748849"/>
            <a:ext cx="3245141" cy="556502"/>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t>Fiscaliza que se adecúe a la ley.</a:t>
            </a:r>
          </a:p>
        </p:txBody>
      </p:sp>
      <p:sp>
        <p:nvSpPr>
          <p:cNvPr id="52" name="Rectángulo: esquinas redondeadas 51">
            <a:extLst>
              <a:ext uri="{FF2B5EF4-FFF2-40B4-BE49-F238E27FC236}">
                <a16:creationId xmlns:a16="http://schemas.microsoft.com/office/drawing/2014/main" id="{D1EBBBAE-87B3-429F-BD6B-6C01A73DBAAD}"/>
              </a:ext>
            </a:extLst>
          </p:cNvPr>
          <p:cNvSpPr/>
          <p:nvPr/>
        </p:nvSpPr>
        <p:spPr>
          <a:xfrm>
            <a:off x="8971438" y="3988440"/>
            <a:ext cx="2751652" cy="46551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ES" sz="1100" dirty="0"/>
              <a:t>Se reúne una vez a la semana</a:t>
            </a:r>
          </a:p>
        </p:txBody>
      </p:sp>
      <p:sp>
        <p:nvSpPr>
          <p:cNvPr id="53" name="Rectángulo: esquinas redondeadas 52">
            <a:extLst>
              <a:ext uri="{FF2B5EF4-FFF2-40B4-BE49-F238E27FC236}">
                <a16:creationId xmlns:a16="http://schemas.microsoft.com/office/drawing/2014/main" id="{FD383512-844D-4A2B-BC8F-1C39647FB9DA}"/>
              </a:ext>
            </a:extLst>
          </p:cNvPr>
          <p:cNvSpPr/>
          <p:nvPr/>
        </p:nvSpPr>
        <p:spPr>
          <a:xfrm>
            <a:off x="8971438" y="4794342"/>
            <a:ext cx="2751652" cy="46551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ES" sz="1100" dirty="0"/>
              <a:t>10 días para contestar</a:t>
            </a:r>
          </a:p>
        </p:txBody>
      </p:sp>
      <p:sp>
        <p:nvSpPr>
          <p:cNvPr id="54" name="Diagrama de flujo: conector fuera de página 53">
            <a:extLst>
              <a:ext uri="{FF2B5EF4-FFF2-40B4-BE49-F238E27FC236}">
                <a16:creationId xmlns:a16="http://schemas.microsoft.com/office/drawing/2014/main" id="{C1DF143C-AE91-4BA2-95B2-C7EE7584D80F}"/>
              </a:ext>
            </a:extLst>
          </p:cNvPr>
          <p:cNvSpPr/>
          <p:nvPr/>
        </p:nvSpPr>
        <p:spPr>
          <a:xfrm>
            <a:off x="1715856" y="5318149"/>
            <a:ext cx="2730703" cy="653143"/>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t>Tesorería</a:t>
            </a:r>
            <a:endParaRPr lang="es-ES_tradnl" sz="1400" dirty="0"/>
          </a:p>
        </p:txBody>
      </p:sp>
      <p:pic>
        <p:nvPicPr>
          <p:cNvPr id="55" name="Imagen 54">
            <a:extLst>
              <a:ext uri="{FF2B5EF4-FFF2-40B4-BE49-F238E27FC236}">
                <a16:creationId xmlns:a16="http://schemas.microsoft.com/office/drawing/2014/main" id="{0F243FA4-C633-4494-B83A-A9FAB6B8203C}"/>
              </a:ext>
            </a:extLst>
          </p:cNvPr>
          <p:cNvPicPr>
            <a:picLocks noChangeAspect="1"/>
          </p:cNvPicPr>
          <p:nvPr/>
        </p:nvPicPr>
        <p:blipFill>
          <a:blip r:embed="rId2"/>
          <a:stretch>
            <a:fillRect/>
          </a:stretch>
        </p:blipFill>
        <p:spPr>
          <a:xfrm rot="20583364">
            <a:off x="1773069" y="6280480"/>
            <a:ext cx="204870" cy="249773"/>
          </a:xfrm>
          <a:prstGeom prst="rect">
            <a:avLst/>
          </a:prstGeom>
        </p:spPr>
      </p:pic>
      <p:sp>
        <p:nvSpPr>
          <p:cNvPr id="56" name="Rectángulo: esquinas redondeadas 55">
            <a:extLst>
              <a:ext uri="{FF2B5EF4-FFF2-40B4-BE49-F238E27FC236}">
                <a16:creationId xmlns:a16="http://schemas.microsoft.com/office/drawing/2014/main" id="{3288D51C-4F31-4CB4-AA85-4D463D636AA7}"/>
              </a:ext>
            </a:extLst>
          </p:cNvPr>
          <p:cNvSpPr/>
          <p:nvPr/>
        </p:nvSpPr>
        <p:spPr>
          <a:xfrm>
            <a:off x="5394098" y="5414790"/>
            <a:ext cx="3245141" cy="556502"/>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t>Ordena el pago</a:t>
            </a:r>
          </a:p>
        </p:txBody>
      </p:sp>
      <p:sp>
        <p:nvSpPr>
          <p:cNvPr id="57" name="Rectángulo: esquinas redondeadas 56">
            <a:extLst>
              <a:ext uri="{FF2B5EF4-FFF2-40B4-BE49-F238E27FC236}">
                <a16:creationId xmlns:a16="http://schemas.microsoft.com/office/drawing/2014/main" id="{2F2C0143-4BC6-4958-97DB-2063FCEC78ED}"/>
              </a:ext>
            </a:extLst>
          </p:cNvPr>
          <p:cNvSpPr/>
          <p:nvPr/>
        </p:nvSpPr>
        <p:spPr>
          <a:xfrm>
            <a:off x="8970450" y="5460283"/>
            <a:ext cx="2751652" cy="46551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t>20 días</a:t>
            </a:r>
          </a:p>
        </p:txBody>
      </p:sp>
      <p:sp>
        <p:nvSpPr>
          <p:cNvPr id="58" name="Flecha: a la derecha 57">
            <a:extLst>
              <a:ext uri="{FF2B5EF4-FFF2-40B4-BE49-F238E27FC236}">
                <a16:creationId xmlns:a16="http://schemas.microsoft.com/office/drawing/2014/main" id="{2606BEA5-F1A0-4BEB-8A87-506B34AAA493}"/>
              </a:ext>
            </a:extLst>
          </p:cNvPr>
          <p:cNvSpPr/>
          <p:nvPr/>
        </p:nvSpPr>
        <p:spPr>
          <a:xfrm>
            <a:off x="4748619" y="5459043"/>
            <a:ext cx="601162" cy="2845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59" name="Rectángulo: esquinas redondeadas 58">
            <a:extLst>
              <a:ext uri="{FF2B5EF4-FFF2-40B4-BE49-F238E27FC236}">
                <a16:creationId xmlns:a16="http://schemas.microsoft.com/office/drawing/2014/main" id="{C265CEF1-F536-4B5D-AAA1-5B484752E654}"/>
              </a:ext>
            </a:extLst>
          </p:cNvPr>
          <p:cNvSpPr/>
          <p:nvPr/>
        </p:nvSpPr>
        <p:spPr>
          <a:xfrm>
            <a:off x="8970450" y="3196242"/>
            <a:ext cx="2751652" cy="46551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ES" sz="1100" dirty="0"/>
              <a:t>El tiempo será según la carga de trabajo</a:t>
            </a:r>
          </a:p>
        </p:txBody>
      </p:sp>
      <p:pic>
        <p:nvPicPr>
          <p:cNvPr id="60" name="Imagen 59">
            <a:extLst>
              <a:ext uri="{FF2B5EF4-FFF2-40B4-BE49-F238E27FC236}">
                <a16:creationId xmlns:a16="http://schemas.microsoft.com/office/drawing/2014/main" id="{8B8BE464-16C2-418F-9BE6-524A623069AD}"/>
              </a:ext>
            </a:extLst>
          </p:cNvPr>
          <p:cNvPicPr>
            <a:picLocks noChangeAspect="1"/>
          </p:cNvPicPr>
          <p:nvPr/>
        </p:nvPicPr>
        <p:blipFill>
          <a:blip r:embed="rId3"/>
          <a:stretch>
            <a:fillRect/>
          </a:stretch>
        </p:blipFill>
        <p:spPr>
          <a:xfrm rot="21151628">
            <a:off x="1333773" y="1358298"/>
            <a:ext cx="764166" cy="410344"/>
          </a:xfrm>
          <a:prstGeom prst="rect">
            <a:avLst/>
          </a:prstGeom>
        </p:spPr>
      </p:pic>
      <p:sp>
        <p:nvSpPr>
          <p:cNvPr id="61" name="CuadroTexto 60">
            <a:extLst>
              <a:ext uri="{FF2B5EF4-FFF2-40B4-BE49-F238E27FC236}">
                <a16:creationId xmlns:a16="http://schemas.microsoft.com/office/drawing/2014/main" id="{318784D4-FBD1-417A-AA75-953F6F26F6D9}"/>
              </a:ext>
            </a:extLst>
          </p:cNvPr>
          <p:cNvSpPr txBox="1"/>
          <p:nvPr/>
        </p:nvSpPr>
        <p:spPr>
          <a:xfrm flipH="1">
            <a:off x="5016690" y="6106684"/>
            <a:ext cx="6705411" cy="507831"/>
          </a:xfrm>
          <a:prstGeom prst="rect">
            <a:avLst/>
          </a:prstGeom>
          <a:noFill/>
        </p:spPr>
        <p:txBody>
          <a:bodyPr wrap="square" rtlCol="0">
            <a:spAutoFit/>
          </a:bodyPr>
          <a:lstStyle/>
          <a:p>
            <a:r>
              <a:rPr lang="es-ES" sz="900" b="1" dirty="0"/>
              <a:t>Según el articulo 13.5:</a:t>
            </a:r>
          </a:p>
          <a:p>
            <a:r>
              <a:rPr lang="es-ES" sz="900" b="1" dirty="0"/>
              <a:t>En el caso de acogimiento familiar permanente, la resolución que establezca la remuneración se revisará a los tres años de formalizarse.</a:t>
            </a:r>
            <a:endParaRPr lang="es-ES_tradnl" b="1" dirty="0"/>
          </a:p>
        </p:txBody>
      </p:sp>
      <p:sp>
        <p:nvSpPr>
          <p:cNvPr id="62" name="Estrella: 4 puntas 61">
            <a:extLst>
              <a:ext uri="{FF2B5EF4-FFF2-40B4-BE49-F238E27FC236}">
                <a16:creationId xmlns:a16="http://schemas.microsoft.com/office/drawing/2014/main" id="{379DE7BB-B1A0-4729-98BB-88C6A66044D9}"/>
              </a:ext>
            </a:extLst>
          </p:cNvPr>
          <p:cNvSpPr/>
          <p:nvPr/>
        </p:nvSpPr>
        <p:spPr>
          <a:xfrm>
            <a:off x="4742508" y="6162129"/>
            <a:ext cx="274660" cy="284568"/>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64" name="Marcador de fecha 63">
            <a:extLst>
              <a:ext uri="{FF2B5EF4-FFF2-40B4-BE49-F238E27FC236}">
                <a16:creationId xmlns:a16="http://schemas.microsoft.com/office/drawing/2014/main" id="{FE8AFE8D-98F6-4EDA-A1C3-34DD1810893C}"/>
              </a:ext>
            </a:extLst>
          </p:cNvPr>
          <p:cNvSpPr>
            <a:spLocks noGrp="1"/>
          </p:cNvSpPr>
          <p:nvPr>
            <p:ph type="dt" sz="half" idx="10"/>
          </p:nvPr>
        </p:nvSpPr>
        <p:spPr/>
        <p:txBody>
          <a:bodyPr/>
          <a:lstStyle/>
          <a:p>
            <a:r>
              <a:rPr lang="es-ES_tradnl" dirty="0"/>
              <a:t>11/10/2019</a:t>
            </a:r>
            <a:endParaRPr lang="en-US" dirty="0"/>
          </a:p>
        </p:txBody>
      </p:sp>
      <p:sp>
        <p:nvSpPr>
          <p:cNvPr id="65" name="Marcador de número de diapositiva 64">
            <a:extLst>
              <a:ext uri="{FF2B5EF4-FFF2-40B4-BE49-F238E27FC236}">
                <a16:creationId xmlns:a16="http://schemas.microsoft.com/office/drawing/2014/main" id="{143A6812-DD3F-4AD8-AF6A-A581DD87F576}"/>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
        <p:nvSpPr>
          <p:cNvPr id="66" name="Rectángulo 65">
            <a:extLst>
              <a:ext uri="{FF2B5EF4-FFF2-40B4-BE49-F238E27FC236}">
                <a16:creationId xmlns:a16="http://schemas.microsoft.com/office/drawing/2014/main" id="{A30A59B9-B2CF-4B9F-9F54-5B9117591FE0}"/>
              </a:ext>
            </a:extLst>
          </p:cNvPr>
          <p:cNvSpPr/>
          <p:nvPr/>
        </p:nvSpPr>
        <p:spPr>
          <a:xfrm>
            <a:off x="9911609" y="135399"/>
            <a:ext cx="2198688" cy="964943"/>
          </a:xfrm>
          <a:prstGeom prst="rect">
            <a:avLst/>
          </a:prstGeom>
          <a:blipFill dpi="0" rotWithShape="1">
            <a:blip r:embed="rId4">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1919408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816800-E7A8-4575-A819-29A8025E66A5}"/>
              </a:ext>
            </a:extLst>
          </p:cNvPr>
          <p:cNvSpPr>
            <a:spLocks noGrp="1"/>
          </p:cNvSpPr>
          <p:nvPr>
            <p:ph type="title"/>
          </p:nvPr>
        </p:nvSpPr>
        <p:spPr/>
        <p:txBody>
          <a:bodyPr/>
          <a:lstStyle/>
          <a:p>
            <a:r>
              <a:rPr lang="es-ES" dirty="0"/>
              <a:t>Artículo 1</a:t>
            </a:r>
            <a:endParaRPr lang="es-ES_tradnl" dirty="0"/>
          </a:p>
        </p:txBody>
      </p:sp>
      <p:sp>
        <p:nvSpPr>
          <p:cNvPr id="3" name="Marcador de texto 2">
            <a:extLst>
              <a:ext uri="{FF2B5EF4-FFF2-40B4-BE49-F238E27FC236}">
                <a16:creationId xmlns:a16="http://schemas.microsoft.com/office/drawing/2014/main" id="{C927022B-33C8-4181-A4DB-C184F546BF1E}"/>
              </a:ext>
            </a:extLst>
          </p:cNvPr>
          <p:cNvSpPr>
            <a:spLocks noGrp="1"/>
          </p:cNvSpPr>
          <p:nvPr>
            <p:ph type="body" idx="1"/>
          </p:nvPr>
        </p:nvSpPr>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12924002-5256-45E4-BD4A-017F2637EF4C}"/>
              </a:ext>
            </a:extLst>
          </p:cNvPr>
          <p:cNvSpPr>
            <a:spLocks noGrp="1"/>
          </p:cNvSpPr>
          <p:nvPr>
            <p:ph sz="half" idx="2"/>
          </p:nvPr>
        </p:nvSpPr>
        <p:spPr/>
        <p:txBody>
          <a:bodyPr>
            <a:normAutofit/>
          </a:bodyPr>
          <a:lstStyle/>
          <a:p>
            <a:pPr>
              <a:lnSpc>
                <a:spcPct val="150000"/>
              </a:lnSpc>
            </a:pPr>
            <a:r>
              <a:rPr lang="es-ES" sz="1400" dirty="0"/>
              <a:t>Objeto. Es objeto de esta Orden regular las prestaciones económicas a percibir por la persona o personas acogedoras que formalicen el acogimiento familiar de uno o varios menores en alguno de los tipos previstos en la misma y de acuerdo con la normativa aplicable</a:t>
            </a:r>
            <a:endParaRPr lang="es-ES_tradnl" sz="1400" dirty="0"/>
          </a:p>
        </p:txBody>
      </p:sp>
      <p:sp>
        <p:nvSpPr>
          <p:cNvPr id="5" name="Marcador de texto 4">
            <a:extLst>
              <a:ext uri="{FF2B5EF4-FFF2-40B4-BE49-F238E27FC236}">
                <a16:creationId xmlns:a16="http://schemas.microsoft.com/office/drawing/2014/main" id="{E9C79203-1202-4695-907E-1A43A3D6F6EA}"/>
              </a:ext>
            </a:extLst>
          </p:cNvPr>
          <p:cNvSpPr>
            <a:spLocks noGrp="1"/>
          </p:cNvSpPr>
          <p:nvPr>
            <p:ph type="body" sz="quarter" idx="3"/>
          </p:nvPr>
        </p:nvSpPr>
        <p:spPr/>
        <p:txBody>
          <a:bodyPr/>
          <a:lstStyle/>
          <a:p>
            <a:r>
              <a:rPr lang="es-ES" dirty="0"/>
              <a:t>2017</a:t>
            </a:r>
            <a:endParaRPr lang="es-ES_tradnl" dirty="0"/>
          </a:p>
        </p:txBody>
      </p:sp>
      <p:sp>
        <p:nvSpPr>
          <p:cNvPr id="6" name="Marcador de contenido 5">
            <a:extLst>
              <a:ext uri="{FF2B5EF4-FFF2-40B4-BE49-F238E27FC236}">
                <a16:creationId xmlns:a16="http://schemas.microsoft.com/office/drawing/2014/main" id="{96ADC027-3A7D-4C16-B408-EBDB1103AC3F}"/>
              </a:ext>
            </a:extLst>
          </p:cNvPr>
          <p:cNvSpPr>
            <a:spLocks noGrp="1"/>
          </p:cNvSpPr>
          <p:nvPr>
            <p:ph sz="quarter" idx="4"/>
          </p:nvPr>
        </p:nvSpPr>
        <p:spPr/>
        <p:txBody>
          <a:bodyPr/>
          <a:lstStyle/>
          <a:p>
            <a:r>
              <a:rPr lang="es-ES" dirty="0">
                <a:solidFill>
                  <a:srgbClr val="FF0000"/>
                </a:solidFill>
              </a:rPr>
              <a:t>SIN MODIFICACIONES</a:t>
            </a:r>
            <a:endParaRPr lang="es-ES_tradnl" dirty="0">
              <a:solidFill>
                <a:srgbClr val="FF0000"/>
              </a:solidFill>
            </a:endParaRPr>
          </a:p>
        </p:txBody>
      </p:sp>
      <p:sp>
        <p:nvSpPr>
          <p:cNvPr id="8" name="Marcador de fecha 7">
            <a:extLst>
              <a:ext uri="{FF2B5EF4-FFF2-40B4-BE49-F238E27FC236}">
                <a16:creationId xmlns:a16="http://schemas.microsoft.com/office/drawing/2014/main" id="{F61757B9-A44A-42F3-A8D7-04753516D191}"/>
              </a:ext>
            </a:extLst>
          </p:cNvPr>
          <p:cNvSpPr>
            <a:spLocks noGrp="1"/>
          </p:cNvSpPr>
          <p:nvPr>
            <p:ph type="dt" sz="half" idx="10"/>
          </p:nvPr>
        </p:nvSpPr>
        <p:spPr/>
        <p:txBody>
          <a:bodyPr/>
          <a:lstStyle/>
          <a:p>
            <a:r>
              <a:rPr lang="es-ES_tradnl" dirty="0"/>
              <a:t>11/10/2019</a:t>
            </a:r>
            <a:endParaRPr lang="en-US" dirty="0"/>
          </a:p>
        </p:txBody>
      </p:sp>
      <p:sp>
        <p:nvSpPr>
          <p:cNvPr id="9" name="Marcador de número de diapositiva 8">
            <a:extLst>
              <a:ext uri="{FF2B5EF4-FFF2-40B4-BE49-F238E27FC236}">
                <a16:creationId xmlns:a16="http://schemas.microsoft.com/office/drawing/2014/main" id="{36F28C28-8340-4DC2-9E8B-F912161EEA09}"/>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
        <p:nvSpPr>
          <p:cNvPr id="10" name="Rectángulo 9">
            <a:extLst>
              <a:ext uri="{FF2B5EF4-FFF2-40B4-BE49-F238E27FC236}">
                <a16:creationId xmlns:a16="http://schemas.microsoft.com/office/drawing/2014/main" id="{ABC2B727-17E7-45C0-A6BA-6D4F4EF6C39C}"/>
              </a:ext>
            </a:extLst>
          </p:cNvPr>
          <p:cNvSpPr/>
          <p:nvPr/>
        </p:nvSpPr>
        <p:spPr>
          <a:xfrm>
            <a:off x="9993312" y="109401"/>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3844217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F4BA5D-F227-4692-968C-7D14536EE539}"/>
              </a:ext>
            </a:extLst>
          </p:cNvPr>
          <p:cNvSpPr>
            <a:spLocks noGrp="1"/>
          </p:cNvSpPr>
          <p:nvPr>
            <p:ph type="title"/>
          </p:nvPr>
        </p:nvSpPr>
        <p:spPr/>
        <p:txBody>
          <a:bodyPr/>
          <a:lstStyle/>
          <a:p>
            <a:r>
              <a:rPr lang="es-ES" dirty="0"/>
              <a:t>Artículo 2</a:t>
            </a:r>
            <a:endParaRPr lang="es-ES_tradnl" dirty="0"/>
          </a:p>
        </p:txBody>
      </p:sp>
      <p:sp>
        <p:nvSpPr>
          <p:cNvPr id="3" name="Marcador de texto 2">
            <a:extLst>
              <a:ext uri="{FF2B5EF4-FFF2-40B4-BE49-F238E27FC236}">
                <a16:creationId xmlns:a16="http://schemas.microsoft.com/office/drawing/2014/main" id="{7B9CD68A-1FE0-499B-949F-FB034024F4D6}"/>
              </a:ext>
            </a:extLst>
          </p:cNvPr>
          <p:cNvSpPr>
            <a:spLocks noGrp="1"/>
          </p:cNvSpPr>
          <p:nvPr>
            <p:ph type="body" idx="1"/>
          </p:nvPr>
        </p:nvSpPr>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49F62166-A468-48B5-BCCF-BE7321E84C91}"/>
              </a:ext>
            </a:extLst>
          </p:cNvPr>
          <p:cNvSpPr>
            <a:spLocks noGrp="1"/>
          </p:cNvSpPr>
          <p:nvPr>
            <p:ph sz="half" idx="2"/>
          </p:nvPr>
        </p:nvSpPr>
        <p:spPr/>
        <p:txBody>
          <a:bodyPr>
            <a:normAutofit/>
          </a:bodyPr>
          <a:lstStyle/>
          <a:p>
            <a:pPr>
              <a:lnSpc>
                <a:spcPct val="150000"/>
              </a:lnSpc>
            </a:pPr>
            <a:r>
              <a:rPr lang="es-ES" sz="1400" dirty="0"/>
              <a:t>Finalidad. Las prestaciones económicas que se establecen en esta Orden tienen como </a:t>
            </a:r>
            <a:r>
              <a:rPr lang="es-ES" sz="1400" dirty="0">
                <a:highlight>
                  <a:srgbClr val="00FFFF"/>
                </a:highlight>
              </a:rPr>
              <a:t>finalidad favorecer la medida de acogimiento familiar, contribuyendo a sufragar los gastos ordinarios y extraordinarios </a:t>
            </a:r>
            <a:r>
              <a:rPr lang="es-ES" sz="1400" dirty="0"/>
              <a:t>originados por la atención y el cuidado del menor acogido, así como remunerar la dedicación y cualificación de la familia acogedora.</a:t>
            </a:r>
          </a:p>
          <a:p>
            <a:pPr>
              <a:lnSpc>
                <a:spcPct val="150000"/>
              </a:lnSpc>
            </a:pPr>
            <a:endParaRPr lang="es-ES_tradnl" sz="1400" dirty="0"/>
          </a:p>
        </p:txBody>
      </p:sp>
      <p:sp>
        <p:nvSpPr>
          <p:cNvPr id="5" name="Marcador de texto 4">
            <a:extLst>
              <a:ext uri="{FF2B5EF4-FFF2-40B4-BE49-F238E27FC236}">
                <a16:creationId xmlns:a16="http://schemas.microsoft.com/office/drawing/2014/main" id="{49CA3FFA-A159-4833-98F5-134E800130BC}"/>
              </a:ext>
            </a:extLst>
          </p:cNvPr>
          <p:cNvSpPr>
            <a:spLocks noGrp="1"/>
          </p:cNvSpPr>
          <p:nvPr>
            <p:ph type="body" sz="quarter" idx="3"/>
          </p:nvPr>
        </p:nvSpPr>
        <p:spPr/>
        <p:txBody>
          <a:bodyPr/>
          <a:lstStyle/>
          <a:p>
            <a:r>
              <a:rPr lang="es-ES" dirty="0"/>
              <a:t>2017</a:t>
            </a:r>
            <a:endParaRPr lang="es-ES_tradnl" dirty="0"/>
          </a:p>
        </p:txBody>
      </p:sp>
      <p:sp>
        <p:nvSpPr>
          <p:cNvPr id="6" name="Marcador de contenido 5">
            <a:extLst>
              <a:ext uri="{FF2B5EF4-FFF2-40B4-BE49-F238E27FC236}">
                <a16:creationId xmlns:a16="http://schemas.microsoft.com/office/drawing/2014/main" id="{ADB2324F-667D-4A18-A580-EA78BBC3A426}"/>
              </a:ext>
            </a:extLst>
          </p:cNvPr>
          <p:cNvSpPr>
            <a:spLocks noGrp="1"/>
          </p:cNvSpPr>
          <p:nvPr>
            <p:ph sz="quarter" idx="4"/>
          </p:nvPr>
        </p:nvSpPr>
        <p:spPr/>
        <p:txBody>
          <a:bodyPr>
            <a:normAutofit/>
          </a:bodyPr>
          <a:lstStyle/>
          <a:p>
            <a:r>
              <a:rPr lang="es-ES" dirty="0">
                <a:solidFill>
                  <a:srgbClr val="FF0000"/>
                </a:solidFill>
              </a:rPr>
              <a:t>SIN MODIFICACIONES</a:t>
            </a:r>
            <a:endParaRPr lang="es-ES_tradnl" dirty="0">
              <a:solidFill>
                <a:srgbClr val="FF0000"/>
              </a:solidFill>
            </a:endParaRPr>
          </a:p>
          <a:p>
            <a:endParaRPr lang="es-ES_tradnl" dirty="0"/>
          </a:p>
        </p:txBody>
      </p:sp>
      <p:sp>
        <p:nvSpPr>
          <p:cNvPr id="8" name="Marcador de fecha 7">
            <a:extLst>
              <a:ext uri="{FF2B5EF4-FFF2-40B4-BE49-F238E27FC236}">
                <a16:creationId xmlns:a16="http://schemas.microsoft.com/office/drawing/2014/main" id="{7B4FF9D8-E2FF-4E95-AB34-17C4A546B6B7}"/>
              </a:ext>
            </a:extLst>
          </p:cNvPr>
          <p:cNvSpPr>
            <a:spLocks noGrp="1"/>
          </p:cNvSpPr>
          <p:nvPr>
            <p:ph type="dt" sz="half" idx="10"/>
          </p:nvPr>
        </p:nvSpPr>
        <p:spPr/>
        <p:txBody>
          <a:bodyPr/>
          <a:lstStyle/>
          <a:p>
            <a:r>
              <a:rPr lang="es-ES_tradnl" dirty="0"/>
              <a:t>11/10/2019</a:t>
            </a:r>
            <a:endParaRPr lang="en-US" dirty="0"/>
          </a:p>
        </p:txBody>
      </p:sp>
      <p:sp>
        <p:nvSpPr>
          <p:cNvPr id="9" name="Marcador de número de diapositiva 8">
            <a:extLst>
              <a:ext uri="{FF2B5EF4-FFF2-40B4-BE49-F238E27FC236}">
                <a16:creationId xmlns:a16="http://schemas.microsoft.com/office/drawing/2014/main" id="{A2BBF61C-21C4-4C88-83E1-6D1411753B7B}"/>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
        <p:nvSpPr>
          <p:cNvPr id="10" name="Rectángulo 9">
            <a:extLst>
              <a:ext uri="{FF2B5EF4-FFF2-40B4-BE49-F238E27FC236}">
                <a16:creationId xmlns:a16="http://schemas.microsoft.com/office/drawing/2014/main" id="{5A3E31C5-4DA8-40CA-B9B5-2975F849968B}"/>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847339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6E951F-E5A0-41C3-A4E3-CF2ECDFC62DD}"/>
              </a:ext>
            </a:extLst>
          </p:cNvPr>
          <p:cNvSpPr>
            <a:spLocks noGrp="1"/>
          </p:cNvSpPr>
          <p:nvPr>
            <p:ph type="title"/>
          </p:nvPr>
        </p:nvSpPr>
        <p:spPr/>
        <p:txBody>
          <a:bodyPr/>
          <a:lstStyle/>
          <a:p>
            <a:r>
              <a:rPr lang="es-ES" dirty="0"/>
              <a:t>Artículo 3</a:t>
            </a:r>
            <a:endParaRPr lang="es-ES_tradnl" dirty="0"/>
          </a:p>
        </p:txBody>
      </p:sp>
      <p:sp>
        <p:nvSpPr>
          <p:cNvPr id="3" name="Marcador de texto 2">
            <a:extLst>
              <a:ext uri="{FF2B5EF4-FFF2-40B4-BE49-F238E27FC236}">
                <a16:creationId xmlns:a16="http://schemas.microsoft.com/office/drawing/2014/main" id="{2222ACC7-B16C-402E-AD5B-73C601A9D95C}"/>
              </a:ext>
            </a:extLst>
          </p:cNvPr>
          <p:cNvSpPr>
            <a:spLocks noGrp="1"/>
          </p:cNvSpPr>
          <p:nvPr>
            <p:ph type="body" idx="1"/>
          </p:nvPr>
        </p:nvSpPr>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C2950960-1A0A-4930-8556-E2E8571616B0}"/>
              </a:ext>
            </a:extLst>
          </p:cNvPr>
          <p:cNvSpPr>
            <a:spLocks noGrp="1"/>
          </p:cNvSpPr>
          <p:nvPr>
            <p:ph sz="half" idx="2"/>
          </p:nvPr>
        </p:nvSpPr>
        <p:spPr/>
        <p:txBody>
          <a:bodyPr>
            <a:normAutofit fontScale="85000" lnSpcReduction="20000"/>
          </a:bodyPr>
          <a:lstStyle/>
          <a:p>
            <a:pPr>
              <a:lnSpc>
                <a:spcPct val="150000"/>
              </a:lnSpc>
            </a:pPr>
            <a:r>
              <a:rPr lang="es-ES" sz="1400" dirty="0"/>
              <a:t>Acogimientos remunerados. A los efectos de la presente Orden, </a:t>
            </a:r>
            <a:r>
              <a:rPr lang="es-ES" sz="1400" b="1" dirty="0">
                <a:solidFill>
                  <a:srgbClr val="FF0000"/>
                </a:solidFill>
              </a:rPr>
              <a:t>podrán</a:t>
            </a:r>
            <a:r>
              <a:rPr lang="es-ES" sz="1400" dirty="0"/>
              <a:t> ser remunerados los siguientes acogimientos:</a:t>
            </a:r>
          </a:p>
          <a:p>
            <a:pPr>
              <a:lnSpc>
                <a:spcPct val="150000"/>
              </a:lnSpc>
              <a:buFont typeface="Arial" panose="020B0604020202020204" pitchFamily="34" charset="0"/>
              <a:buChar char="•"/>
            </a:pPr>
            <a:r>
              <a:rPr lang="es-ES" sz="1400" dirty="0"/>
              <a:t>a) Acogimiento simple o permanente en familia extensa. </a:t>
            </a:r>
          </a:p>
          <a:p>
            <a:pPr>
              <a:lnSpc>
                <a:spcPct val="150000"/>
              </a:lnSpc>
              <a:buFont typeface="Arial" panose="020B0604020202020204" pitchFamily="34" charset="0"/>
              <a:buChar char="•"/>
            </a:pPr>
            <a:r>
              <a:rPr lang="es-ES" sz="1400" dirty="0"/>
              <a:t>b) Acogimiento simple o permanente en familia ajena.</a:t>
            </a:r>
          </a:p>
          <a:p>
            <a:pPr>
              <a:lnSpc>
                <a:spcPct val="150000"/>
              </a:lnSpc>
              <a:buFont typeface="Arial" panose="020B0604020202020204" pitchFamily="34" charset="0"/>
              <a:buChar char="•"/>
            </a:pPr>
            <a:r>
              <a:rPr lang="es-ES" sz="1400" dirty="0"/>
              <a:t>c) Acogimiento simple con familia acogedora de urgencia.</a:t>
            </a:r>
          </a:p>
          <a:p>
            <a:pPr>
              <a:lnSpc>
                <a:spcPct val="150000"/>
              </a:lnSpc>
              <a:buFont typeface="Arial" panose="020B0604020202020204" pitchFamily="34" charset="0"/>
              <a:buChar char="•"/>
            </a:pPr>
            <a:r>
              <a:rPr lang="es-ES" sz="1400" dirty="0"/>
              <a:t>d) Acogimiento simple o permanente con familiar acogedora (educadora) profesionalizada</a:t>
            </a:r>
            <a:endParaRPr lang="es-ES_tradnl" sz="1400" dirty="0"/>
          </a:p>
        </p:txBody>
      </p:sp>
      <p:sp>
        <p:nvSpPr>
          <p:cNvPr id="5" name="Marcador de texto 4">
            <a:extLst>
              <a:ext uri="{FF2B5EF4-FFF2-40B4-BE49-F238E27FC236}">
                <a16:creationId xmlns:a16="http://schemas.microsoft.com/office/drawing/2014/main" id="{E8F20510-59E3-4F61-8A81-864F3C83683F}"/>
              </a:ext>
            </a:extLst>
          </p:cNvPr>
          <p:cNvSpPr>
            <a:spLocks noGrp="1"/>
          </p:cNvSpPr>
          <p:nvPr>
            <p:ph type="body" sz="quarter" idx="3"/>
          </p:nvPr>
        </p:nvSpPr>
        <p:spPr/>
        <p:txBody>
          <a:bodyPr/>
          <a:lstStyle/>
          <a:p>
            <a:r>
              <a:rPr lang="es-ES" dirty="0"/>
              <a:t>2017</a:t>
            </a:r>
            <a:endParaRPr lang="es-ES_tradnl" dirty="0"/>
          </a:p>
        </p:txBody>
      </p:sp>
      <p:sp>
        <p:nvSpPr>
          <p:cNvPr id="6" name="Marcador de contenido 5">
            <a:extLst>
              <a:ext uri="{FF2B5EF4-FFF2-40B4-BE49-F238E27FC236}">
                <a16:creationId xmlns:a16="http://schemas.microsoft.com/office/drawing/2014/main" id="{A9083C0A-FF7C-43FD-91E3-CF8B26019B97}"/>
              </a:ext>
            </a:extLst>
          </p:cNvPr>
          <p:cNvSpPr>
            <a:spLocks noGrp="1"/>
          </p:cNvSpPr>
          <p:nvPr>
            <p:ph sz="quarter" idx="4"/>
          </p:nvPr>
        </p:nvSpPr>
        <p:spPr/>
        <p:txBody>
          <a:bodyPr>
            <a:normAutofit fontScale="85000" lnSpcReduction="20000"/>
          </a:bodyPr>
          <a:lstStyle/>
          <a:p>
            <a:pPr marL="0" indent="0">
              <a:lnSpc>
                <a:spcPct val="150000"/>
              </a:lnSpc>
              <a:buNone/>
            </a:pPr>
            <a:r>
              <a:rPr lang="es-ES" sz="1400" dirty="0"/>
              <a:t>Se modifican los párrafos a) y c) del artículo 3, que queda redactado de la siguiente manera: A los efectos de la presente Orden, </a:t>
            </a:r>
            <a:r>
              <a:rPr lang="es-ES" sz="1400" b="1" dirty="0">
                <a:solidFill>
                  <a:srgbClr val="FF0000"/>
                </a:solidFill>
              </a:rPr>
              <a:t>podrán</a:t>
            </a:r>
            <a:r>
              <a:rPr lang="es-ES" sz="1400" dirty="0"/>
              <a:t> ser remunerados los siguientes acogimientos:</a:t>
            </a:r>
          </a:p>
          <a:p>
            <a:pPr>
              <a:lnSpc>
                <a:spcPct val="150000"/>
              </a:lnSpc>
              <a:buFont typeface="Arial" panose="020B0604020202020204" pitchFamily="34" charset="0"/>
              <a:buChar char="•"/>
            </a:pPr>
            <a:r>
              <a:rPr lang="es-ES" sz="1400" dirty="0"/>
              <a:t>a) Acogimiento permanente en familia extensa. </a:t>
            </a:r>
          </a:p>
          <a:p>
            <a:pPr>
              <a:lnSpc>
                <a:spcPct val="150000"/>
              </a:lnSpc>
              <a:buFont typeface="Arial" panose="020B0604020202020204" pitchFamily="34" charset="0"/>
              <a:buChar char="•"/>
            </a:pPr>
            <a:r>
              <a:rPr lang="es-ES" sz="1400" dirty="0"/>
              <a:t>c) Acogimiento con familia acogedora de urgencia.</a:t>
            </a:r>
          </a:p>
          <a:p>
            <a:pPr>
              <a:lnSpc>
                <a:spcPct val="150000"/>
              </a:lnSpc>
            </a:pPr>
            <a:endParaRPr lang="es-ES_tradnl" sz="1400" dirty="0"/>
          </a:p>
        </p:txBody>
      </p:sp>
      <p:sp>
        <p:nvSpPr>
          <p:cNvPr id="8" name="Marcador de fecha 7">
            <a:extLst>
              <a:ext uri="{FF2B5EF4-FFF2-40B4-BE49-F238E27FC236}">
                <a16:creationId xmlns:a16="http://schemas.microsoft.com/office/drawing/2014/main" id="{6B20BE44-B003-420C-AA72-0202D6DCE063}"/>
              </a:ext>
            </a:extLst>
          </p:cNvPr>
          <p:cNvSpPr>
            <a:spLocks noGrp="1"/>
          </p:cNvSpPr>
          <p:nvPr>
            <p:ph type="dt" sz="half" idx="10"/>
          </p:nvPr>
        </p:nvSpPr>
        <p:spPr/>
        <p:txBody>
          <a:bodyPr/>
          <a:lstStyle/>
          <a:p>
            <a:r>
              <a:rPr lang="es-ES_tradnl" dirty="0"/>
              <a:t>11/10/2019</a:t>
            </a:r>
            <a:endParaRPr lang="en-US" dirty="0"/>
          </a:p>
        </p:txBody>
      </p:sp>
      <p:sp>
        <p:nvSpPr>
          <p:cNvPr id="9" name="Marcador de número de diapositiva 8">
            <a:extLst>
              <a:ext uri="{FF2B5EF4-FFF2-40B4-BE49-F238E27FC236}">
                <a16:creationId xmlns:a16="http://schemas.microsoft.com/office/drawing/2014/main" id="{10CFB72C-45AE-4B86-B336-4C7C0B125122}"/>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
        <p:nvSpPr>
          <p:cNvPr id="10" name="Rectángulo 9">
            <a:extLst>
              <a:ext uri="{FF2B5EF4-FFF2-40B4-BE49-F238E27FC236}">
                <a16:creationId xmlns:a16="http://schemas.microsoft.com/office/drawing/2014/main" id="{54FA0CA3-CB52-4AC9-831F-63DE0D74D3C0}"/>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3858032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EA918E-7100-430C-AE32-96561707042C}"/>
              </a:ext>
            </a:extLst>
          </p:cNvPr>
          <p:cNvSpPr>
            <a:spLocks noGrp="1"/>
          </p:cNvSpPr>
          <p:nvPr>
            <p:ph type="title"/>
          </p:nvPr>
        </p:nvSpPr>
        <p:spPr/>
        <p:txBody>
          <a:bodyPr/>
          <a:lstStyle/>
          <a:p>
            <a:r>
              <a:rPr lang="es-ES" dirty="0"/>
              <a:t>Artículo 4</a:t>
            </a:r>
            <a:endParaRPr lang="es-ES_tradnl" dirty="0"/>
          </a:p>
        </p:txBody>
      </p:sp>
      <p:sp>
        <p:nvSpPr>
          <p:cNvPr id="3" name="Marcador de texto 2">
            <a:extLst>
              <a:ext uri="{FF2B5EF4-FFF2-40B4-BE49-F238E27FC236}">
                <a16:creationId xmlns:a16="http://schemas.microsoft.com/office/drawing/2014/main" id="{5F7A2BEF-1ACA-48F1-B170-1CA411A5D204}"/>
              </a:ext>
            </a:extLst>
          </p:cNvPr>
          <p:cNvSpPr>
            <a:spLocks noGrp="1"/>
          </p:cNvSpPr>
          <p:nvPr>
            <p:ph type="body" idx="1"/>
          </p:nvPr>
        </p:nvSpPr>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B9217956-1F42-46E2-99A3-D3A6991A2FEA}"/>
              </a:ext>
            </a:extLst>
          </p:cNvPr>
          <p:cNvSpPr>
            <a:spLocks noGrp="1"/>
          </p:cNvSpPr>
          <p:nvPr>
            <p:ph sz="half" idx="2"/>
          </p:nvPr>
        </p:nvSpPr>
        <p:spPr/>
        <p:txBody>
          <a:bodyPr vert="horz" lIns="91440" tIns="45720" rIns="91440" bIns="45720" rtlCol="0">
            <a:normAutofit fontScale="92500"/>
          </a:bodyPr>
          <a:lstStyle/>
          <a:p>
            <a:pPr>
              <a:lnSpc>
                <a:spcPct val="170000"/>
              </a:lnSpc>
            </a:pPr>
            <a:r>
              <a:rPr lang="es-ES" sz="1400" dirty="0"/>
              <a:t>Acogimiento </a:t>
            </a:r>
            <a:r>
              <a:rPr lang="es-ES" sz="1400" dirty="0">
                <a:highlight>
                  <a:srgbClr val="FFFF00"/>
                </a:highlight>
              </a:rPr>
              <a:t>simple o permanente</a:t>
            </a:r>
            <a:r>
              <a:rPr lang="es-ES" sz="1400" dirty="0"/>
              <a:t> en familia extensa. El acogimiento simple o permanente en familia extensa es el que se formaliza con personas físicas a quienes se les haya conferido la guarda de algún menor conforme a la legislación civil, en virtud de la vinculación existente por razón de parentesco, mediante la correspondiente resolución administrativa </a:t>
            </a:r>
            <a:r>
              <a:rPr lang="es-ES" sz="1400" dirty="0">
                <a:highlight>
                  <a:srgbClr val="FFFF00"/>
                </a:highlight>
              </a:rPr>
              <a:t>o judicial</a:t>
            </a:r>
            <a:endParaRPr lang="es-ES_tradnl" sz="1400" dirty="0">
              <a:highlight>
                <a:srgbClr val="FFFF00"/>
              </a:highlight>
            </a:endParaRPr>
          </a:p>
        </p:txBody>
      </p:sp>
      <p:sp>
        <p:nvSpPr>
          <p:cNvPr id="5" name="Marcador de texto 4">
            <a:extLst>
              <a:ext uri="{FF2B5EF4-FFF2-40B4-BE49-F238E27FC236}">
                <a16:creationId xmlns:a16="http://schemas.microsoft.com/office/drawing/2014/main" id="{588B42F7-5395-4358-B226-0743D1CC7055}"/>
              </a:ext>
            </a:extLst>
          </p:cNvPr>
          <p:cNvSpPr>
            <a:spLocks noGrp="1"/>
          </p:cNvSpPr>
          <p:nvPr>
            <p:ph type="body" sz="quarter" idx="3"/>
          </p:nvPr>
        </p:nvSpPr>
        <p:spPr/>
        <p:txBody>
          <a:bodyPr/>
          <a:lstStyle/>
          <a:p>
            <a:r>
              <a:rPr lang="es-ES" dirty="0"/>
              <a:t>2017</a:t>
            </a:r>
            <a:endParaRPr lang="es-ES_tradnl" dirty="0"/>
          </a:p>
        </p:txBody>
      </p:sp>
      <p:sp>
        <p:nvSpPr>
          <p:cNvPr id="6" name="Marcador de contenido 5">
            <a:extLst>
              <a:ext uri="{FF2B5EF4-FFF2-40B4-BE49-F238E27FC236}">
                <a16:creationId xmlns:a16="http://schemas.microsoft.com/office/drawing/2014/main" id="{454ACD93-B92F-4352-A38B-8AA3B1CA0E4F}"/>
              </a:ext>
            </a:extLst>
          </p:cNvPr>
          <p:cNvSpPr>
            <a:spLocks noGrp="1"/>
          </p:cNvSpPr>
          <p:nvPr>
            <p:ph sz="quarter" idx="4"/>
          </p:nvPr>
        </p:nvSpPr>
        <p:spPr/>
        <p:txBody>
          <a:bodyPr>
            <a:normAutofit fontScale="92500"/>
          </a:bodyPr>
          <a:lstStyle/>
          <a:p>
            <a:pPr marL="0" indent="0">
              <a:lnSpc>
                <a:spcPct val="150000"/>
              </a:lnSpc>
              <a:buNone/>
            </a:pPr>
            <a:r>
              <a:rPr lang="es-ES" sz="1400" dirty="0"/>
              <a:t>Se modifica el título y contenido del artículo 4, que queda redactado de la siguiente manera: </a:t>
            </a:r>
          </a:p>
          <a:p>
            <a:pPr>
              <a:lnSpc>
                <a:spcPct val="150000"/>
              </a:lnSpc>
            </a:pPr>
            <a:r>
              <a:rPr lang="es-ES" sz="1400" dirty="0"/>
              <a:t>Artículo 4. Acogimiento permanente en familia extensa. El acogimiento permanente en familia extensa es el que se formaliza con personas físicas a quienes se le haya conferido la guarda de algún menor conforme a la legislación civil, en virtud de la vinculación existente por razón de parentesco, mediante la correspondiente resolución administrativa.</a:t>
            </a:r>
            <a:endParaRPr lang="es-ES_tradnl" sz="1400" dirty="0"/>
          </a:p>
        </p:txBody>
      </p:sp>
      <p:sp>
        <p:nvSpPr>
          <p:cNvPr id="8" name="Marcador de fecha 7">
            <a:extLst>
              <a:ext uri="{FF2B5EF4-FFF2-40B4-BE49-F238E27FC236}">
                <a16:creationId xmlns:a16="http://schemas.microsoft.com/office/drawing/2014/main" id="{B3E7BCD6-540B-4C20-96AF-A1FD0E1E1264}"/>
              </a:ext>
            </a:extLst>
          </p:cNvPr>
          <p:cNvSpPr>
            <a:spLocks noGrp="1"/>
          </p:cNvSpPr>
          <p:nvPr>
            <p:ph type="dt" sz="half" idx="10"/>
          </p:nvPr>
        </p:nvSpPr>
        <p:spPr/>
        <p:txBody>
          <a:bodyPr/>
          <a:lstStyle/>
          <a:p>
            <a:r>
              <a:rPr lang="es-ES_tradnl" dirty="0"/>
              <a:t>11/10/2019</a:t>
            </a:r>
            <a:endParaRPr lang="en-US" dirty="0"/>
          </a:p>
        </p:txBody>
      </p:sp>
      <p:sp>
        <p:nvSpPr>
          <p:cNvPr id="9" name="Marcador de número de diapositiva 8">
            <a:extLst>
              <a:ext uri="{FF2B5EF4-FFF2-40B4-BE49-F238E27FC236}">
                <a16:creationId xmlns:a16="http://schemas.microsoft.com/office/drawing/2014/main" id="{FA50CFC5-4CF9-40AB-8D8A-752FDE06929A}"/>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
        <p:nvSpPr>
          <p:cNvPr id="10" name="Rectángulo 9">
            <a:extLst>
              <a:ext uri="{FF2B5EF4-FFF2-40B4-BE49-F238E27FC236}">
                <a16:creationId xmlns:a16="http://schemas.microsoft.com/office/drawing/2014/main" id="{6AC8B0B1-15B7-4DDF-9191-57981CB127BE}"/>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3001782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E47452-7288-47A8-AA24-3DCFB069A5EA}"/>
              </a:ext>
            </a:extLst>
          </p:cNvPr>
          <p:cNvSpPr>
            <a:spLocks noGrp="1"/>
          </p:cNvSpPr>
          <p:nvPr>
            <p:ph type="title"/>
          </p:nvPr>
        </p:nvSpPr>
        <p:spPr/>
        <p:txBody>
          <a:bodyPr/>
          <a:lstStyle/>
          <a:p>
            <a:r>
              <a:rPr lang="es-ES" dirty="0"/>
              <a:t>Artículo 5</a:t>
            </a:r>
            <a:endParaRPr lang="es-ES_tradnl" dirty="0"/>
          </a:p>
        </p:txBody>
      </p:sp>
      <p:sp>
        <p:nvSpPr>
          <p:cNvPr id="3" name="Marcador de texto 2">
            <a:extLst>
              <a:ext uri="{FF2B5EF4-FFF2-40B4-BE49-F238E27FC236}">
                <a16:creationId xmlns:a16="http://schemas.microsoft.com/office/drawing/2014/main" id="{3BED73EC-83B6-470C-8CB3-753C73E16B13}"/>
              </a:ext>
            </a:extLst>
          </p:cNvPr>
          <p:cNvSpPr>
            <a:spLocks noGrp="1"/>
          </p:cNvSpPr>
          <p:nvPr>
            <p:ph type="body" idx="1"/>
          </p:nvPr>
        </p:nvSpPr>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A8834A12-BC1D-4526-9357-F808BBC91157}"/>
              </a:ext>
            </a:extLst>
          </p:cNvPr>
          <p:cNvSpPr>
            <a:spLocks noGrp="1"/>
          </p:cNvSpPr>
          <p:nvPr>
            <p:ph sz="half" idx="2"/>
          </p:nvPr>
        </p:nvSpPr>
        <p:spPr/>
        <p:txBody>
          <a:bodyPr>
            <a:normAutofit lnSpcReduction="10000"/>
          </a:bodyPr>
          <a:lstStyle/>
          <a:p>
            <a:pPr>
              <a:lnSpc>
                <a:spcPct val="150000"/>
              </a:lnSpc>
            </a:pPr>
            <a:r>
              <a:rPr lang="es-ES" sz="1400" dirty="0"/>
              <a:t>Acogimiento simple o permanente en familia ajena. El acogimiento simple o permanente en familia ajena es el que se formaliza con personas físicas inscritas en el Registro de Solicitantes de Acogimiento y Adopción de Andalucía, a quienes se les haya conferido la guarda de algún menor conforme a la legislación civil, sin que exista vinculación de parentesco, mediante la correspondiente resolución administrativa o judicial</a:t>
            </a:r>
            <a:endParaRPr lang="es-ES_tradnl" sz="1400" dirty="0"/>
          </a:p>
        </p:txBody>
      </p:sp>
      <p:sp>
        <p:nvSpPr>
          <p:cNvPr id="5" name="Marcador de texto 4">
            <a:extLst>
              <a:ext uri="{FF2B5EF4-FFF2-40B4-BE49-F238E27FC236}">
                <a16:creationId xmlns:a16="http://schemas.microsoft.com/office/drawing/2014/main" id="{3B69E21B-1814-4D8E-B99C-FCCF8BAA2810}"/>
              </a:ext>
            </a:extLst>
          </p:cNvPr>
          <p:cNvSpPr>
            <a:spLocks noGrp="1"/>
          </p:cNvSpPr>
          <p:nvPr>
            <p:ph type="body" sz="quarter" idx="3"/>
          </p:nvPr>
        </p:nvSpPr>
        <p:spPr/>
        <p:txBody>
          <a:bodyPr/>
          <a:lstStyle/>
          <a:p>
            <a:r>
              <a:rPr lang="es-ES" dirty="0"/>
              <a:t>2017</a:t>
            </a:r>
            <a:endParaRPr lang="es-ES_tradnl" dirty="0"/>
          </a:p>
        </p:txBody>
      </p:sp>
      <p:sp>
        <p:nvSpPr>
          <p:cNvPr id="6" name="Marcador de contenido 5">
            <a:extLst>
              <a:ext uri="{FF2B5EF4-FFF2-40B4-BE49-F238E27FC236}">
                <a16:creationId xmlns:a16="http://schemas.microsoft.com/office/drawing/2014/main" id="{A7980CDE-A042-4DC9-AE5F-05941871F48E}"/>
              </a:ext>
            </a:extLst>
          </p:cNvPr>
          <p:cNvSpPr>
            <a:spLocks noGrp="1"/>
          </p:cNvSpPr>
          <p:nvPr>
            <p:ph sz="quarter" idx="4"/>
          </p:nvPr>
        </p:nvSpPr>
        <p:spPr/>
        <p:txBody>
          <a:bodyPr>
            <a:normAutofit lnSpcReduction="10000"/>
          </a:bodyPr>
          <a:lstStyle/>
          <a:p>
            <a:r>
              <a:rPr lang="es-ES" dirty="0">
                <a:solidFill>
                  <a:srgbClr val="FF0000"/>
                </a:solidFill>
              </a:rPr>
              <a:t>SIN MODIFICACIONES</a:t>
            </a:r>
            <a:endParaRPr lang="es-ES_tradnl" dirty="0">
              <a:solidFill>
                <a:srgbClr val="FF0000"/>
              </a:solidFill>
            </a:endParaRPr>
          </a:p>
          <a:p>
            <a:endParaRPr lang="es-ES_tradnl" dirty="0"/>
          </a:p>
        </p:txBody>
      </p:sp>
      <p:sp>
        <p:nvSpPr>
          <p:cNvPr id="8" name="Marcador de fecha 7">
            <a:extLst>
              <a:ext uri="{FF2B5EF4-FFF2-40B4-BE49-F238E27FC236}">
                <a16:creationId xmlns:a16="http://schemas.microsoft.com/office/drawing/2014/main" id="{838A1A1C-547D-4EE7-B85B-11773E6679C5}"/>
              </a:ext>
            </a:extLst>
          </p:cNvPr>
          <p:cNvSpPr>
            <a:spLocks noGrp="1"/>
          </p:cNvSpPr>
          <p:nvPr>
            <p:ph type="dt" sz="half" idx="10"/>
          </p:nvPr>
        </p:nvSpPr>
        <p:spPr/>
        <p:txBody>
          <a:bodyPr/>
          <a:lstStyle/>
          <a:p>
            <a:r>
              <a:rPr lang="es-ES_tradnl" dirty="0"/>
              <a:t>11/10/2019</a:t>
            </a:r>
            <a:endParaRPr lang="en-US" dirty="0"/>
          </a:p>
        </p:txBody>
      </p:sp>
      <p:sp>
        <p:nvSpPr>
          <p:cNvPr id="9" name="Marcador de número de diapositiva 8">
            <a:extLst>
              <a:ext uri="{FF2B5EF4-FFF2-40B4-BE49-F238E27FC236}">
                <a16:creationId xmlns:a16="http://schemas.microsoft.com/office/drawing/2014/main" id="{144BD8A2-047A-4C68-8DB0-FC4F9EB6CCC0}"/>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
        <p:nvSpPr>
          <p:cNvPr id="10" name="Rectángulo 9">
            <a:extLst>
              <a:ext uri="{FF2B5EF4-FFF2-40B4-BE49-F238E27FC236}">
                <a16:creationId xmlns:a16="http://schemas.microsoft.com/office/drawing/2014/main" id="{1B38139B-D3A5-4985-9DBB-2EB062D52A7A}"/>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756697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B34CDC-6BF8-4093-9D56-3584E61C0166}"/>
              </a:ext>
            </a:extLst>
          </p:cNvPr>
          <p:cNvSpPr>
            <a:spLocks noGrp="1"/>
          </p:cNvSpPr>
          <p:nvPr>
            <p:ph type="title"/>
          </p:nvPr>
        </p:nvSpPr>
        <p:spPr/>
        <p:txBody>
          <a:bodyPr/>
          <a:lstStyle/>
          <a:p>
            <a:r>
              <a:rPr lang="es-ES" dirty="0"/>
              <a:t>Artículo 6</a:t>
            </a:r>
            <a:endParaRPr lang="es-ES_tradnl" dirty="0"/>
          </a:p>
        </p:txBody>
      </p:sp>
      <p:sp>
        <p:nvSpPr>
          <p:cNvPr id="3" name="Marcador de texto 2">
            <a:extLst>
              <a:ext uri="{FF2B5EF4-FFF2-40B4-BE49-F238E27FC236}">
                <a16:creationId xmlns:a16="http://schemas.microsoft.com/office/drawing/2014/main" id="{F5D559DF-0F67-4A7B-8236-7854F4BDCD07}"/>
              </a:ext>
            </a:extLst>
          </p:cNvPr>
          <p:cNvSpPr>
            <a:spLocks noGrp="1"/>
          </p:cNvSpPr>
          <p:nvPr>
            <p:ph type="body" idx="1"/>
          </p:nvPr>
        </p:nvSpPr>
        <p:spPr>
          <a:xfrm>
            <a:off x="2939373" y="1190824"/>
            <a:ext cx="3992732" cy="576262"/>
          </a:xfrm>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D7723E30-28F5-4337-B1D6-5CF9D3D84E63}"/>
              </a:ext>
            </a:extLst>
          </p:cNvPr>
          <p:cNvSpPr>
            <a:spLocks noGrp="1"/>
          </p:cNvSpPr>
          <p:nvPr>
            <p:ph sz="half" idx="2"/>
          </p:nvPr>
        </p:nvSpPr>
        <p:spPr>
          <a:xfrm>
            <a:off x="1524001" y="1767088"/>
            <a:ext cx="4691270" cy="3900088"/>
          </a:xfrm>
        </p:spPr>
        <p:txBody>
          <a:bodyPr>
            <a:noAutofit/>
          </a:bodyPr>
          <a:lstStyle/>
          <a:p>
            <a:r>
              <a:rPr lang="es-ES" sz="1200" dirty="0"/>
              <a:t> Acogimiento simple con familia acogedora de urgencia. </a:t>
            </a:r>
          </a:p>
          <a:p>
            <a:pPr>
              <a:buFont typeface="Arial" panose="020B0604020202020204" pitchFamily="34" charset="0"/>
              <a:buChar char="•"/>
            </a:pPr>
            <a:r>
              <a:rPr lang="es-ES" sz="1200" dirty="0"/>
              <a:t>1. El acogimiento simple con familia acogedora de urgencia se formaliza con personas físicas inscritas en el Registro de Solicitantes de Acogimiento y Adopción de Andalucía, que hayan sido calificadas para este acogimiento </a:t>
            </a:r>
            <a:r>
              <a:rPr lang="es-ES" sz="1200" dirty="0">
                <a:highlight>
                  <a:srgbClr val="FFFF00"/>
                </a:highlight>
              </a:rPr>
              <a:t>remunerado</a:t>
            </a:r>
            <a:r>
              <a:rPr lang="es-ES" sz="1200" dirty="0"/>
              <a:t> por la Comisión Provincial de Medidas de Protección. </a:t>
            </a:r>
          </a:p>
          <a:p>
            <a:pPr>
              <a:buFont typeface="Arial" panose="020B0604020202020204" pitchFamily="34" charset="0"/>
              <a:buChar char="•"/>
            </a:pPr>
            <a:r>
              <a:rPr lang="es-ES" sz="1200" dirty="0"/>
              <a:t>2. El citado acogimiento se promoverá, como recurso alternativo a la permanencia en un centro de primera acogida, con menores que en el momento de la formalización no hayan cumplido los siete años de edad, si bien, excepcionalmente, se podrá aplicar a menores con edad superior. </a:t>
            </a:r>
          </a:p>
          <a:p>
            <a:pPr>
              <a:buFont typeface="Arial" panose="020B0604020202020204" pitchFamily="34" charset="0"/>
              <a:buChar char="•"/>
            </a:pPr>
            <a:r>
              <a:rPr lang="es-ES" sz="1200" dirty="0"/>
              <a:t>3. La finalidad de este acogimiento es atender en cualquier momento las necesidades básicas del menor, en un ambiente familiar adecuado, durante el tiempo necesario para recabar la información precisa para proponer la medida de protección más adecuada para el mismo o, en su caso, el retorno con sus padres o tutores. </a:t>
            </a:r>
          </a:p>
        </p:txBody>
      </p:sp>
      <p:sp>
        <p:nvSpPr>
          <p:cNvPr id="5" name="Marcador de texto 4">
            <a:extLst>
              <a:ext uri="{FF2B5EF4-FFF2-40B4-BE49-F238E27FC236}">
                <a16:creationId xmlns:a16="http://schemas.microsoft.com/office/drawing/2014/main" id="{8E330DCF-F3A1-4FBE-B68F-6BAD7F587452}"/>
              </a:ext>
            </a:extLst>
          </p:cNvPr>
          <p:cNvSpPr>
            <a:spLocks noGrp="1"/>
          </p:cNvSpPr>
          <p:nvPr>
            <p:ph type="body" sz="quarter" idx="3"/>
          </p:nvPr>
        </p:nvSpPr>
        <p:spPr>
          <a:xfrm>
            <a:off x="7506629" y="1187596"/>
            <a:ext cx="3999001" cy="576262"/>
          </a:xfrm>
        </p:spPr>
        <p:txBody>
          <a:bodyPr/>
          <a:lstStyle/>
          <a:p>
            <a:r>
              <a:rPr lang="es-ES" dirty="0"/>
              <a:t>2017</a:t>
            </a:r>
            <a:endParaRPr lang="es-ES_tradnl" dirty="0"/>
          </a:p>
        </p:txBody>
      </p:sp>
      <p:sp>
        <p:nvSpPr>
          <p:cNvPr id="6" name="Marcador de contenido 5">
            <a:extLst>
              <a:ext uri="{FF2B5EF4-FFF2-40B4-BE49-F238E27FC236}">
                <a16:creationId xmlns:a16="http://schemas.microsoft.com/office/drawing/2014/main" id="{3AB8F1BF-6528-4871-AC79-CC4149801FD5}"/>
              </a:ext>
            </a:extLst>
          </p:cNvPr>
          <p:cNvSpPr>
            <a:spLocks noGrp="1"/>
          </p:cNvSpPr>
          <p:nvPr>
            <p:ph sz="quarter" idx="4"/>
          </p:nvPr>
        </p:nvSpPr>
        <p:spPr>
          <a:xfrm>
            <a:off x="7166957" y="1763860"/>
            <a:ext cx="4338674" cy="3354060"/>
          </a:xfrm>
        </p:spPr>
        <p:txBody>
          <a:bodyPr>
            <a:normAutofit/>
          </a:bodyPr>
          <a:lstStyle/>
          <a:p>
            <a:pPr marL="0" indent="0">
              <a:buNone/>
            </a:pPr>
            <a:r>
              <a:rPr lang="es-ES" sz="1200" dirty="0"/>
              <a:t>Se modifica el título y contenido del apartado 1 y 4 del artículo 6, que quedan redactados de la siguiente manera:</a:t>
            </a:r>
          </a:p>
          <a:p>
            <a:r>
              <a:rPr lang="es-ES" sz="1200" dirty="0"/>
              <a:t>Acogimiento con familia acogedora de urgencia:</a:t>
            </a:r>
          </a:p>
          <a:p>
            <a:pPr lvl="1">
              <a:buFont typeface="Arial" panose="020B0604020202020204" pitchFamily="34" charset="0"/>
              <a:buChar char="•"/>
            </a:pPr>
            <a:r>
              <a:rPr lang="es-ES" sz="1200" dirty="0"/>
              <a:t>1. El acogimiento con familia acogedora de urgencia se formaliza con personas físicas inscritas en el Registro de Solicitantes de Acogimiento y Adopción de Andalucía, que hayan sido calificadas para este acogimiento por la Comisión Provincial de Medidas de Protección.</a:t>
            </a:r>
          </a:p>
          <a:p>
            <a:endParaRPr lang="es-ES_tradnl" sz="1200" dirty="0"/>
          </a:p>
        </p:txBody>
      </p:sp>
      <p:sp>
        <p:nvSpPr>
          <p:cNvPr id="8" name="Marcador de fecha 7">
            <a:extLst>
              <a:ext uri="{FF2B5EF4-FFF2-40B4-BE49-F238E27FC236}">
                <a16:creationId xmlns:a16="http://schemas.microsoft.com/office/drawing/2014/main" id="{F3C373A6-6A1E-404F-9C2A-4BFE08E522E6}"/>
              </a:ext>
            </a:extLst>
          </p:cNvPr>
          <p:cNvSpPr>
            <a:spLocks noGrp="1"/>
          </p:cNvSpPr>
          <p:nvPr>
            <p:ph type="dt" sz="half" idx="10"/>
          </p:nvPr>
        </p:nvSpPr>
        <p:spPr/>
        <p:txBody>
          <a:bodyPr/>
          <a:lstStyle/>
          <a:p>
            <a:r>
              <a:rPr lang="es-ES_tradnl" dirty="0"/>
              <a:t>11/10/2019</a:t>
            </a:r>
            <a:endParaRPr lang="en-US" dirty="0"/>
          </a:p>
        </p:txBody>
      </p:sp>
      <p:sp>
        <p:nvSpPr>
          <p:cNvPr id="9" name="Marcador de número de diapositiva 8">
            <a:extLst>
              <a:ext uri="{FF2B5EF4-FFF2-40B4-BE49-F238E27FC236}">
                <a16:creationId xmlns:a16="http://schemas.microsoft.com/office/drawing/2014/main" id="{52C63DB8-76FE-4E8F-840C-3941F233063A}"/>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
        <p:nvSpPr>
          <p:cNvPr id="10" name="Rectángulo 9">
            <a:extLst>
              <a:ext uri="{FF2B5EF4-FFF2-40B4-BE49-F238E27FC236}">
                <a16:creationId xmlns:a16="http://schemas.microsoft.com/office/drawing/2014/main" id="{3646A8C1-D19B-419E-880C-9E09F1447F9B}"/>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3844480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B34CDC-6BF8-4093-9D56-3584E61C0166}"/>
              </a:ext>
            </a:extLst>
          </p:cNvPr>
          <p:cNvSpPr>
            <a:spLocks noGrp="1"/>
          </p:cNvSpPr>
          <p:nvPr>
            <p:ph type="title"/>
          </p:nvPr>
        </p:nvSpPr>
        <p:spPr/>
        <p:txBody>
          <a:bodyPr/>
          <a:lstStyle/>
          <a:p>
            <a:r>
              <a:rPr lang="es-ES" dirty="0"/>
              <a:t>Artículo 6 continuación</a:t>
            </a:r>
            <a:endParaRPr lang="es-ES_tradnl" dirty="0"/>
          </a:p>
        </p:txBody>
      </p:sp>
      <p:sp>
        <p:nvSpPr>
          <p:cNvPr id="3" name="Marcador de texto 2">
            <a:extLst>
              <a:ext uri="{FF2B5EF4-FFF2-40B4-BE49-F238E27FC236}">
                <a16:creationId xmlns:a16="http://schemas.microsoft.com/office/drawing/2014/main" id="{F5D559DF-0F67-4A7B-8236-7854F4BDCD07}"/>
              </a:ext>
            </a:extLst>
          </p:cNvPr>
          <p:cNvSpPr>
            <a:spLocks noGrp="1"/>
          </p:cNvSpPr>
          <p:nvPr>
            <p:ph type="body" idx="1"/>
          </p:nvPr>
        </p:nvSpPr>
        <p:spPr>
          <a:xfrm>
            <a:off x="2939373" y="1190824"/>
            <a:ext cx="3992732" cy="576262"/>
          </a:xfrm>
        </p:spPr>
        <p:txBody>
          <a:bodyPr/>
          <a:lstStyle/>
          <a:p>
            <a:r>
              <a:rPr lang="es-ES" dirty="0"/>
              <a:t>2004</a:t>
            </a:r>
            <a:endParaRPr lang="es-ES_tradnl" dirty="0"/>
          </a:p>
        </p:txBody>
      </p:sp>
      <p:sp>
        <p:nvSpPr>
          <p:cNvPr id="4" name="Marcador de contenido 3">
            <a:extLst>
              <a:ext uri="{FF2B5EF4-FFF2-40B4-BE49-F238E27FC236}">
                <a16:creationId xmlns:a16="http://schemas.microsoft.com/office/drawing/2014/main" id="{D7723E30-28F5-4337-B1D6-5CF9D3D84E63}"/>
              </a:ext>
            </a:extLst>
          </p:cNvPr>
          <p:cNvSpPr>
            <a:spLocks noGrp="1"/>
          </p:cNvSpPr>
          <p:nvPr>
            <p:ph sz="half" idx="2"/>
          </p:nvPr>
        </p:nvSpPr>
        <p:spPr>
          <a:xfrm>
            <a:off x="1524001" y="1767088"/>
            <a:ext cx="5045242" cy="4790123"/>
          </a:xfrm>
        </p:spPr>
        <p:txBody>
          <a:bodyPr>
            <a:noAutofit/>
          </a:bodyPr>
          <a:lstStyle/>
          <a:p>
            <a:r>
              <a:rPr lang="es-ES" sz="1100" dirty="0"/>
              <a:t> Acogimiento simple con familia acogedora de urgencia. </a:t>
            </a:r>
          </a:p>
          <a:p>
            <a:pPr>
              <a:buFont typeface="Arial" panose="020B0604020202020204" pitchFamily="34" charset="0"/>
              <a:buChar char="•"/>
            </a:pPr>
            <a:r>
              <a:rPr lang="es-ES" sz="1100" dirty="0"/>
              <a:t>4. El período de duración del acogimiento será de seis meses </a:t>
            </a:r>
            <a:r>
              <a:rPr lang="es-ES" sz="1100" dirty="0">
                <a:highlight>
                  <a:srgbClr val="FFFF00"/>
                </a:highlight>
              </a:rPr>
              <a:t>prorrogable, por tres meses más</a:t>
            </a:r>
            <a:r>
              <a:rPr lang="es-ES" sz="1100" dirty="0"/>
              <a:t>, cuando medie causa justificada. 5. Además de los requisitos establecidos con carácter general para el acogimiento familiar simple, las familias acogedoras de urgencia deberán reunir los siguientes requisitos específicos:</a:t>
            </a:r>
          </a:p>
          <a:p>
            <a:pPr lvl="1">
              <a:buFont typeface="Courier New" panose="02070309020205020404" pitchFamily="49" charset="0"/>
              <a:buChar char="o"/>
            </a:pPr>
            <a:r>
              <a:rPr lang="es-ES" sz="1100" dirty="0"/>
              <a:t>a) Dispondrán de capacidad y aptitud personal suficiente para proporcionar la atención y cuidados necesarios a los menores y facilitar las actuaciones que deban realizarse para el estudio de la situación del menor y propuesta de la pertinente medida de protección. </a:t>
            </a:r>
          </a:p>
          <a:p>
            <a:pPr lvl="1">
              <a:buFont typeface="Courier New" panose="02070309020205020404" pitchFamily="49" charset="0"/>
              <a:buChar char="o"/>
            </a:pPr>
            <a:r>
              <a:rPr lang="es-ES" sz="1100" dirty="0"/>
              <a:t>b) Al menos uno de los miembros de la pareja acogedora o el propio acogedor o acogedora, si se trata de una sola persona, deberá estar a plena dedicación para este acogimiento y con disponibilidad permanente. </a:t>
            </a:r>
          </a:p>
          <a:p>
            <a:pPr lvl="1">
              <a:buFont typeface="Courier New" panose="02070309020205020404" pitchFamily="49" charset="0"/>
              <a:buChar char="o"/>
            </a:pPr>
            <a:r>
              <a:rPr lang="es-ES" sz="1100" dirty="0"/>
              <a:t>c) Deberán disponer en su hogar de espacio suficiente preparado para la incorporación inmediata de, al menos, dos menores. </a:t>
            </a:r>
          </a:p>
          <a:p>
            <a:pPr lvl="1">
              <a:buFont typeface="Courier New" panose="02070309020205020404" pitchFamily="49" charset="0"/>
              <a:buChar char="o"/>
            </a:pPr>
            <a:r>
              <a:rPr lang="es-ES" sz="1100" dirty="0"/>
              <a:t>d) El número máximo de menores a acoger de forma simultánea por la pareja acogedora será de dos por cada miembro a plena dedicación, tres si se trata de un solo acogedor a plena dedicación</a:t>
            </a:r>
            <a:endParaRPr lang="es-ES_tradnl" sz="1100" dirty="0"/>
          </a:p>
        </p:txBody>
      </p:sp>
      <p:sp>
        <p:nvSpPr>
          <p:cNvPr id="5" name="Marcador de texto 4">
            <a:extLst>
              <a:ext uri="{FF2B5EF4-FFF2-40B4-BE49-F238E27FC236}">
                <a16:creationId xmlns:a16="http://schemas.microsoft.com/office/drawing/2014/main" id="{8E330DCF-F3A1-4FBE-B68F-6BAD7F587452}"/>
              </a:ext>
            </a:extLst>
          </p:cNvPr>
          <p:cNvSpPr>
            <a:spLocks noGrp="1"/>
          </p:cNvSpPr>
          <p:nvPr>
            <p:ph type="body" sz="quarter" idx="3"/>
          </p:nvPr>
        </p:nvSpPr>
        <p:spPr>
          <a:xfrm>
            <a:off x="7506629" y="1187596"/>
            <a:ext cx="3999001" cy="576262"/>
          </a:xfrm>
        </p:spPr>
        <p:txBody>
          <a:bodyPr/>
          <a:lstStyle/>
          <a:p>
            <a:r>
              <a:rPr lang="es-ES" dirty="0"/>
              <a:t>2017</a:t>
            </a:r>
            <a:endParaRPr lang="es-ES_tradnl" dirty="0"/>
          </a:p>
        </p:txBody>
      </p:sp>
      <p:sp>
        <p:nvSpPr>
          <p:cNvPr id="6" name="Marcador de contenido 5">
            <a:extLst>
              <a:ext uri="{FF2B5EF4-FFF2-40B4-BE49-F238E27FC236}">
                <a16:creationId xmlns:a16="http://schemas.microsoft.com/office/drawing/2014/main" id="{3AB8F1BF-6528-4871-AC79-CC4149801FD5}"/>
              </a:ext>
            </a:extLst>
          </p:cNvPr>
          <p:cNvSpPr>
            <a:spLocks noGrp="1"/>
          </p:cNvSpPr>
          <p:nvPr>
            <p:ph sz="quarter" idx="4"/>
          </p:nvPr>
        </p:nvSpPr>
        <p:spPr>
          <a:xfrm>
            <a:off x="7166957" y="1763860"/>
            <a:ext cx="4338674" cy="3354060"/>
          </a:xfrm>
        </p:spPr>
        <p:txBody>
          <a:bodyPr>
            <a:normAutofit/>
          </a:bodyPr>
          <a:lstStyle/>
          <a:p>
            <a:pPr marL="0" indent="0">
              <a:buNone/>
            </a:pPr>
            <a:r>
              <a:rPr lang="es-ES" sz="1400" dirty="0"/>
              <a:t> Se modifica el título y contenido del apartado 1 y 4 del artículo 6, que quedan redactados de la siguiente manera:</a:t>
            </a:r>
          </a:p>
          <a:p>
            <a:r>
              <a:rPr lang="es-ES" sz="1400" dirty="0"/>
              <a:t>Acogimiento con familia acogedora de urgencia:</a:t>
            </a:r>
          </a:p>
          <a:p>
            <a:pPr lvl="1">
              <a:buFont typeface="Arial" panose="020B0604020202020204" pitchFamily="34" charset="0"/>
              <a:buChar char="•"/>
            </a:pPr>
            <a:r>
              <a:rPr lang="es-ES" sz="1400" dirty="0"/>
              <a:t>4. El periodo máximo de duración del acogimiento será de 6 meses.</a:t>
            </a:r>
            <a:endParaRPr lang="es-ES_tradnl" sz="1400" dirty="0"/>
          </a:p>
        </p:txBody>
      </p:sp>
      <p:sp>
        <p:nvSpPr>
          <p:cNvPr id="8" name="Marcador de fecha 7">
            <a:extLst>
              <a:ext uri="{FF2B5EF4-FFF2-40B4-BE49-F238E27FC236}">
                <a16:creationId xmlns:a16="http://schemas.microsoft.com/office/drawing/2014/main" id="{8C147D3C-5E2B-4989-8A04-7DD435564B9F}"/>
              </a:ext>
            </a:extLst>
          </p:cNvPr>
          <p:cNvSpPr>
            <a:spLocks noGrp="1"/>
          </p:cNvSpPr>
          <p:nvPr>
            <p:ph type="dt" sz="half" idx="10"/>
          </p:nvPr>
        </p:nvSpPr>
        <p:spPr/>
        <p:txBody>
          <a:bodyPr/>
          <a:lstStyle/>
          <a:p>
            <a:r>
              <a:rPr lang="es-ES_tradnl" dirty="0"/>
              <a:t>11/10/2019</a:t>
            </a:r>
            <a:endParaRPr lang="en-US" dirty="0"/>
          </a:p>
        </p:txBody>
      </p:sp>
      <p:sp>
        <p:nvSpPr>
          <p:cNvPr id="9" name="Marcador de número de diapositiva 8">
            <a:extLst>
              <a:ext uri="{FF2B5EF4-FFF2-40B4-BE49-F238E27FC236}">
                <a16:creationId xmlns:a16="http://schemas.microsoft.com/office/drawing/2014/main" id="{0F783286-A751-424E-94D2-CEEDCBA941FA}"/>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
        <p:nvSpPr>
          <p:cNvPr id="10" name="Rectángulo 9">
            <a:extLst>
              <a:ext uri="{FF2B5EF4-FFF2-40B4-BE49-F238E27FC236}">
                <a16:creationId xmlns:a16="http://schemas.microsoft.com/office/drawing/2014/main" id="{1CFC6DE7-2D13-427D-8C61-AB86ED140459}"/>
              </a:ext>
            </a:extLst>
          </p:cNvPr>
          <p:cNvSpPr/>
          <p:nvPr/>
        </p:nvSpPr>
        <p:spPr>
          <a:xfrm>
            <a:off x="9835409" y="148099"/>
            <a:ext cx="2198688" cy="964943"/>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3562867986"/>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272</TotalTime>
  <Words>4352</Words>
  <Application>Microsoft Office PowerPoint</Application>
  <PresentationFormat>Panorámica</PresentationFormat>
  <Paragraphs>295</Paragraphs>
  <Slides>25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25</vt:i4>
      </vt:variant>
    </vt:vector>
  </HeadingPairs>
  <TitlesOfParts>
    <vt:vector size="32" baseType="lpstr">
      <vt:lpstr>Arial</vt:lpstr>
      <vt:lpstr>Calibri</vt:lpstr>
      <vt:lpstr>Century Gothic</vt:lpstr>
      <vt:lpstr>Courier New</vt:lpstr>
      <vt:lpstr>Wingdings</vt:lpstr>
      <vt:lpstr>Wingdings 3</vt:lpstr>
      <vt:lpstr>Espiral</vt:lpstr>
      <vt:lpstr>MONOGRÁFICO DEL REMUNERADO</vt:lpstr>
      <vt:lpstr>Antecedentes</vt:lpstr>
      <vt:lpstr>Artículo 1</vt:lpstr>
      <vt:lpstr>Artículo 2</vt:lpstr>
      <vt:lpstr>Artículo 3</vt:lpstr>
      <vt:lpstr>Artículo 4</vt:lpstr>
      <vt:lpstr>Artículo 5</vt:lpstr>
      <vt:lpstr>Artículo 6</vt:lpstr>
      <vt:lpstr>Artículo 6 continuación</vt:lpstr>
      <vt:lpstr>Artículo 7</vt:lpstr>
      <vt:lpstr>Artículo 8</vt:lpstr>
      <vt:lpstr>Artículo 9</vt:lpstr>
      <vt:lpstr>Artículo 10</vt:lpstr>
      <vt:lpstr>Artículo 11</vt:lpstr>
      <vt:lpstr>Artículo 12</vt:lpstr>
      <vt:lpstr>Artículo 13</vt:lpstr>
      <vt:lpstr>Artículo 14</vt:lpstr>
      <vt:lpstr>Artículo 15</vt:lpstr>
      <vt:lpstr>Artículo 16</vt:lpstr>
      <vt:lpstr>Artículo 17</vt:lpstr>
      <vt:lpstr>Artículo 18</vt:lpstr>
      <vt:lpstr>Artículo 19</vt:lpstr>
      <vt:lpstr>Disposiciones</vt:lpstr>
      <vt:lpstr>Formalizado acogimiento</vt:lpstr>
      <vt:lpstr>Propuesta de remunerado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Comparativa normativa</dc:title>
  <dc:creator>maria herrera chain</dc:creator>
  <cp:lastModifiedBy>maria cobos</cp:lastModifiedBy>
  <cp:revision>47</cp:revision>
  <dcterms:created xsi:type="dcterms:W3CDTF">2019-10-06T16:26:21Z</dcterms:created>
  <dcterms:modified xsi:type="dcterms:W3CDTF">2020-10-14T21:10:59Z</dcterms:modified>
</cp:coreProperties>
</file>